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31" r:id="rId2"/>
    <p:sldId id="332" r:id="rId3"/>
    <p:sldId id="339" r:id="rId4"/>
    <p:sldId id="335" r:id="rId5"/>
    <p:sldId id="325" r:id="rId6"/>
    <p:sldId id="322" r:id="rId7"/>
    <p:sldId id="327" r:id="rId8"/>
    <p:sldId id="328" r:id="rId9"/>
    <p:sldId id="329" r:id="rId10"/>
    <p:sldId id="330" r:id="rId11"/>
    <p:sldId id="336" r:id="rId12"/>
    <p:sldId id="342" r:id="rId13"/>
    <p:sldId id="341" r:id="rId14"/>
    <p:sldId id="297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Dubai Medium" panose="020B0603030403030204" pitchFamily="34" charset="-78"/>
      <p:regular r:id="rId24"/>
    </p:embeddedFont>
    <p:embeddedFont>
      <p:font typeface="HY견고딕" panose="02030600000101010101" pitchFamily="18" charset="-127"/>
      <p:regular r:id="rId25"/>
    </p:embeddedFont>
    <p:embeddedFont>
      <p:font typeface="HY헤드라인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0D4"/>
    <a:srgbClr val="90CCDC"/>
    <a:srgbClr val="82A5D0"/>
    <a:srgbClr val="92B1D6"/>
    <a:srgbClr val="D38583"/>
    <a:srgbClr val="3370AD"/>
    <a:srgbClr val="3E77B2"/>
    <a:srgbClr val="70A2DD"/>
    <a:srgbClr val="71A5DF"/>
    <a:srgbClr val="317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3" autoAdjust="0"/>
    <p:restoredTop sz="94640" autoAdjust="0"/>
  </p:normalViewPr>
  <p:slideViewPr>
    <p:cSldViewPr>
      <p:cViewPr varScale="1">
        <p:scale>
          <a:sx n="118" d="100"/>
          <a:sy n="118" d="100"/>
        </p:scale>
        <p:origin x="7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34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72219753360739"/>
          <c:y val="0.12777889885187632"/>
          <c:w val="0.77882845392657518"/>
          <c:h val="0.6025888301617038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Fire Island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105</c:v>
                </c:pt>
                <c:pt idx="10">
                  <c:v>120</c:v>
                </c:pt>
                <c:pt idx="11">
                  <c:v>135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180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18</c:v>
                </c:pt>
                <c:pt idx="2">
                  <c:v>60</c:v>
                </c:pt>
                <c:pt idx="4">
                  <c:v>24</c:v>
                </c:pt>
                <c:pt idx="6">
                  <c:v>17</c:v>
                </c:pt>
                <c:pt idx="8">
                  <c:v>8</c:v>
                </c:pt>
                <c:pt idx="10">
                  <c:v>3</c:v>
                </c:pt>
                <c:pt idx="12">
                  <c:v>1</c:v>
                </c:pt>
                <c:pt idx="14">
                  <c:v>1</c:v>
                </c:pt>
                <c:pt idx="1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08-4687-9D38-1534331BE0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East Hampton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80</c:v>
                </c:pt>
                <c:pt idx="7">
                  <c:v>90</c:v>
                </c:pt>
                <c:pt idx="8">
                  <c:v>100</c:v>
                </c:pt>
                <c:pt idx="9">
                  <c:v>105</c:v>
                </c:pt>
                <c:pt idx="10">
                  <c:v>120</c:v>
                </c:pt>
                <c:pt idx="11">
                  <c:v>135</c:v>
                </c:pt>
                <c:pt idx="12">
                  <c:v>140</c:v>
                </c:pt>
                <c:pt idx="13">
                  <c:v>150</c:v>
                </c:pt>
                <c:pt idx="14">
                  <c:v>160</c:v>
                </c:pt>
                <c:pt idx="15">
                  <c:v>180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4</c:v>
                </c:pt>
                <c:pt idx="3">
                  <c:v>9</c:v>
                </c:pt>
                <c:pt idx="4">
                  <c:v>11</c:v>
                </c:pt>
                <c:pt idx="5">
                  <c:v>10</c:v>
                </c:pt>
                <c:pt idx="7">
                  <c:v>3</c:v>
                </c:pt>
                <c:pt idx="9">
                  <c:v>3</c:v>
                </c:pt>
                <c:pt idx="10">
                  <c:v>6</c:v>
                </c:pt>
                <c:pt idx="11">
                  <c:v>2</c:v>
                </c:pt>
                <c:pt idx="1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08-4687-9D38-1534331BE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15040"/>
        <c:axId val="196325888"/>
      </c:lineChart>
      <c:catAx>
        <c:axId val="214615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ln>
                      <a:solidFill>
                        <a:schemeClr val="tx2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300" dirty="0"/>
                  <a:t>이안류 </a:t>
                </a:r>
                <a:r>
                  <a:rPr lang="ko-KR" sz="1300" dirty="0"/>
                  <a:t>지속시간 </a:t>
                </a:r>
                <a:r>
                  <a:rPr lang="en-US" sz="1300" dirty="0"/>
                  <a:t>(</a:t>
                </a:r>
                <a:r>
                  <a:rPr lang="ko-KR" sz="1300" dirty="0"/>
                  <a:t>초</a:t>
                </a:r>
                <a:r>
                  <a:rPr lang="en-US" sz="1300" dirty="0"/>
                  <a:t>)</a:t>
                </a:r>
                <a:endParaRPr lang="ko-KR" sz="1300" dirty="0"/>
              </a:p>
            </c:rich>
          </c:tx>
          <c:layout>
            <c:manualLayout>
              <c:xMode val="edge"/>
              <c:yMode val="edge"/>
              <c:x val="0.31147754416175982"/>
              <c:y val="0.8232505777844265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2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32588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9632588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ln>
                      <a:solidFill>
                        <a:schemeClr val="tx2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sz="1300" dirty="0"/>
                  <a:t>발생 수</a:t>
                </a:r>
              </a:p>
            </c:rich>
          </c:tx>
          <c:layout>
            <c:manualLayout>
              <c:xMode val="edge"/>
              <c:yMode val="edge"/>
              <c:x val="2.059956301151724E-2"/>
              <c:y val="0.3359174633520498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2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615040"/>
        <c:crosses val="autoZero"/>
        <c:crossBetween val="between"/>
      </c:valAx>
      <c:spPr>
        <a:noFill/>
        <a:ln w="19050">
          <a:solidFill>
            <a:schemeClr val="tx2"/>
          </a:solidFill>
          <a:round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accent1">
                      <a:lumMod val="75000"/>
                    </a:schemeClr>
                  </a:solidFill>
                </a:ln>
                <a:blipFill>
                  <a:blip xmlns:r="http://schemas.openxmlformats.org/officeDocument/2006/relationships" r:embed="rId1"/>
                  <a:tile tx="0" ty="0" sx="100000" sy="100000" flip="none" algn="tl"/>
                </a:blip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accent2"/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8063704727252528"/>
          <c:y val="8.8831036025181845E-3"/>
          <c:w val="0.78962783070399589"/>
          <c:h val="0.108657843483211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tx2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tx2"/>
            </a:solidFill>
          </a:ln>
        </a:defRPr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2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15516" y="548680"/>
            <a:ext cx="8712968" cy="8640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6CA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51520" y="404664"/>
            <a:ext cx="6984776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70D7D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15516" y="548680"/>
            <a:ext cx="8712968" cy="864096"/>
          </a:xfr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 lang="ko-KR" altLang="en-US" sz="5400" kern="1200" baseline="0" dirty="0">
                <a:solidFill>
                  <a:srgbClr val="2D6CA9"/>
                </a:solidFill>
                <a:effectLst/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0249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661196" cy="796908"/>
          </a:xfr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D3D6733-6F27-4404-AB51-585418F146E5}" type="datetime1">
              <a:rPr lang="ko-KR" altLang="en-US"/>
              <a:pPr lvl="0">
                <a:defRPr/>
              </a:pPr>
              <a:t>2020-09-10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defRPr/>
            </a:pPr>
            <a:fld id="{EE6BC638-39B7-4287-91A7-2A3DDA5732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3626982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sv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hyperlink" Target="http://news.kbs.co.kr/news/view.do?ncd=4512999&amp;amp;ref=A" TargetMode="External"/><Relationship Id="rId4" Type="http://schemas.openxmlformats.org/officeDocument/2006/relationships/hyperlink" Target="http://www.newsfreezone.co.kr/news/articleView.html?idxno=249796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5" Type="http://schemas.openxmlformats.org/officeDocument/2006/relationships/hyperlink" Target="https://en.wikipedia.org/wiki/Wind_wave" TargetMode="External"/><Relationship Id="rId4" Type="http://schemas.openxmlformats.org/officeDocument/2006/relationships/hyperlink" Target="https://www.somas.stonybrook.edu/files/2015/01/coast_RipCurrents-15wegad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79512" y="548680"/>
            <a:ext cx="5976664" cy="864096"/>
          </a:xfrm>
        </p:spPr>
        <p:txBody>
          <a:bodyPr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/>
              <a:buNone/>
              <a:defRPr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해안가사고방지</a:t>
            </a:r>
            <a:r>
              <a:rPr lang="en-US" altLang="ko-KR" dirty="0">
                <a:ln w="19050">
                  <a:solidFill>
                    <a:srgbClr val="70D7DF"/>
                  </a:solidFill>
                </a:ln>
                <a:solidFill>
                  <a:srgbClr val="70D7DF"/>
                </a:solidFill>
              </a:rPr>
              <a:t>IOT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3746219C-1E2E-4B57-9F42-B89AA1B523AA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669450"/>
            <a:ext cx="1152128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ln>
                  <a:solidFill>
                    <a:srgbClr val="CE7674"/>
                  </a:solidFill>
                </a:ln>
                <a:solidFill>
                  <a:srgbClr val="CE7674"/>
                </a:solidFill>
                <a:latin typeface="+mj-lt"/>
                <a:ea typeface="맑은 고딕"/>
                <a:cs typeface="+mn-cs"/>
              </a:rPr>
              <a:t>3S</a:t>
            </a:r>
            <a:r>
              <a:rPr lang="en-US" altLang="ko-KR" sz="2400" b="1" dirty="0">
                <a:solidFill>
                  <a:srgbClr val="70D7DF"/>
                </a:solidFill>
                <a:latin typeface="+mj-lt"/>
                <a:ea typeface="맑은 고딕"/>
                <a:cs typeface="+mn-cs"/>
              </a:rPr>
              <a:t> </a:t>
            </a:r>
            <a:r>
              <a:rPr lang="ko-KR" altLang="en-US" sz="20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lang="ko-KR" altLang="en-US" sz="20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85DD0D78-5791-48F1-9CC4-2B220DA6EEFA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484784"/>
            <a:ext cx="3096344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KETI </a:t>
            </a:r>
            <a:r>
              <a:rPr lang="ko-KR" altLang="en-US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모비우스 개발자 대회</a:t>
            </a:r>
          </a:p>
        </p:txBody>
      </p:sp>
    </p:spTree>
    <p:extLst>
      <p:ext uri="{BB962C8B-B14F-4D97-AF65-F5344CB8AC3E}">
        <p14:creationId xmlns:p14="http://schemas.microsoft.com/office/powerpoint/2010/main" val="33932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소개</a:t>
            </a:r>
            <a:endParaRPr lang="ko-KR" altLang="en-US" sz="32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CE6754-567C-4D35-9E39-12E9D1B3018A}"/>
              </a:ext>
            </a:extLst>
          </p:cNvPr>
          <p:cNvGrpSpPr/>
          <p:nvPr/>
        </p:nvGrpSpPr>
        <p:grpSpPr>
          <a:xfrm>
            <a:off x="58738" y="1470320"/>
            <a:ext cx="2880320" cy="5085184"/>
            <a:chOff x="0" y="1494284"/>
            <a:chExt cx="2880320" cy="50851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C6AB12-37D9-4EAD-9FBC-9861F7174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r="34250"/>
            <a:stretch/>
          </p:blipFill>
          <p:spPr>
            <a:xfrm>
              <a:off x="0" y="1494284"/>
              <a:ext cx="2880320" cy="508518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0609B1-72D7-4614-B625-16F9FB62C9F3}"/>
                </a:ext>
              </a:extLst>
            </p:cNvPr>
            <p:cNvSpPr/>
            <p:nvPr/>
          </p:nvSpPr>
          <p:spPr>
            <a:xfrm>
              <a:off x="338400" y="2167200"/>
              <a:ext cx="2246400" cy="3585600"/>
            </a:xfrm>
            <a:prstGeom prst="rect">
              <a:avLst/>
            </a:prstGeom>
            <a:solidFill>
              <a:srgbClr val="C6C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FDDF49-B74F-47C0-86B2-C5BE59640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9" b="4704"/>
            <a:stretch/>
          </p:blipFill>
          <p:spPr>
            <a:xfrm>
              <a:off x="529563" y="2167324"/>
              <a:ext cx="1864074" cy="358560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3CEE6EF-0CA5-48D8-ADF8-A320484D138A}"/>
              </a:ext>
            </a:extLst>
          </p:cNvPr>
          <p:cNvSpPr/>
          <p:nvPr/>
        </p:nvSpPr>
        <p:spPr>
          <a:xfrm>
            <a:off x="2993480" y="3936036"/>
            <a:ext cx="2808312" cy="2517300"/>
          </a:xfrm>
          <a:prstGeom prst="rect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5012970-3094-41D7-8DFA-9C5A20C45657}"/>
              </a:ext>
            </a:extLst>
          </p:cNvPr>
          <p:cNvSpPr/>
          <p:nvPr/>
        </p:nvSpPr>
        <p:spPr>
          <a:xfrm>
            <a:off x="6090298" y="3938403"/>
            <a:ext cx="2808312" cy="2517300"/>
          </a:xfrm>
          <a:prstGeom prst="rect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341B55C-4541-4C1F-ACC6-33047B607023}"/>
              </a:ext>
            </a:extLst>
          </p:cNvPr>
          <p:cNvSpPr txBox="1"/>
          <p:nvPr/>
        </p:nvSpPr>
        <p:spPr>
          <a:xfrm>
            <a:off x="3148502" y="4581128"/>
            <a:ext cx="26468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이안류와 적외선의 데이터를 구분해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실시간 확인에 용이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E2E438-F6F2-4B73-81C1-95311666EF57}"/>
              </a:ext>
            </a:extLst>
          </p:cNvPr>
          <p:cNvSpPr txBox="1"/>
          <p:nvPr/>
        </p:nvSpPr>
        <p:spPr>
          <a:xfrm>
            <a:off x="3148502" y="5174644"/>
            <a:ext cx="26532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시간과 해당 부표의 위치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등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 정보를 간편하게 확인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31A8D4-8E9D-42ED-BDC8-0D3A07951219}"/>
              </a:ext>
            </a:extLst>
          </p:cNvPr>
          <p:cNvSpPr txBox="1"/>
          <p:nvPr/>
        </p:nvSpPr>
        <p:spPr>
          <a:xfrm>
            <a:off x="3141153" y="5768161"/>
            <a:ext cx="26981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지난 데이터 기록을 통해서 놓쳤거나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재확인이 필요한 정보를 열람가능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E4AB23B-FE02-48C2-8026-678529E319D9}"/>
              </a:ext>
            </a:extLst>
          </p:cNvPr>
          <p:cNvSpPr/>
          <p:nvPr/>
        </p:nvSpPr>
        <p:spPr>
          <a:xfrm>
            <a:off x="2851016" y="4581128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79D5A17-D4F6-4D52-87C3-D32F53E097C4}"/>
              </a:ext>
            </a:extLst>
          </p:cNvPr>
          <p:cNvSpPr/>
          <p:nvPr/>
        </p:nvSpPr>
        <p:spPr>
          <a:xfrm>
            <a:off x="2851016" y="5179499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C820763-14F4-4DAB-AB34-5A7E4915EB65}"/>
              </a:ext>
            </a:extLst>
          </p:cNvPr>
          <p:cNvSpPr/>
          <p:nvPr/>
        </p:nvSpPr>
        <p:spPr>
          <a:xfrm>
            <a:off x="2847210" y="5777870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B2427A-188F-4F18-B0A3-9C063CD7E33B}"/>
              </a:ext>
            </a:extLst>
          </p:cNvPr>
          <p:cNvSpPr txBox="1"/>
          <p:nvPr/>
        </p:nvSpPr>
        <p:spPr>
          <a:xfrm>
            <a:off x="6251732" y="4581128"/>
            <a:ext cx="26981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아래의 버튼을 눌러서 적외선 센서의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최대 감지범위를 설정 가능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1B382C-44A2-4FDA-9FC1-4BBF2B1A2DE4}"/>
              </a:ext>
            </a:extLst>
          </p:cNvPr>
          <p:cNvSpPr txBox="1"/>
          <p:nvPr/>
        </p:nvSpPr>
        <p:spPr>
          <a:xfrm>
            <a:off x="6251732" y="5174644"/>
            <a:ext cx="26981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새로고침 버튼을 눌러서 부표의 현재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 값들을 실시간으로 앱에 반영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B14E80-D253-47A0-8B1C-3A817A0B16FA}"/>
              </a:ext>
            </a:extLst>
          </p:cNvPr>
          <p:cNvSpPr txBox="1"/>
          <p:nvPr/>
        </p:nvSpPr>
        <p:spPr>
          <a:xfrm>
            <a:off x="6244383" y="5768161"/>
            <a:ext cx="25442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버튼을 눌러서 구독과 부저의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여부를 제어 가능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69B789C-5E55-47D7-B358-F5818CEC6EDE}"/>
              </a:ext>
            </a:extLst>
          </p:cNvPr>
          <p:cNvSpPr/>
          <p:nvPr/>
        </p:nvSpPr>
        <p:spPr>
          <a:xfrm>
            <a:off x="5954246" y="4581128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1D4E1FD5-12CC-4E43-9504-B2D75E07FE5F}"/>
              </a:ext>
            </a:extLst>
          </p:cNvPr>
          <p:cNvSpPr/>
          <p:nvPr/>
        </p:nvSpPr>
        <p:spPr>
          <a:xfrm>
            <a:off x="5954246" y="5179499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44649671-55D7-43E6-A377-66F9DE1F55BF}"/>
              </a:ext>
            </a:extLst>
          </p:cNvPr>
          <p:cNvSpPr/>
          <p:nvPr/>
        </p:nvSpPr>
        <p:spPr>
          <a:xfrm>
            <a:off x="5950440" y="5777870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A556A03-3E9C-46C5-B3CD-D836C62565E3}"/>
              </a:ext>
            </a:extLst>
          </p:cNvPr>
          <p:cNvSpPr/>
          <p:nvPr/>
        </p:nvSpPr>
        <p:spPr>
          <a:xfrm>
            <a:off x="2993480" y="3938914"/>
            <a:ext cx="2808312" cy="464870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71EFCCB-3F31-4E81-B248-02EBC3F2EB1B}"/>
              </a:ext>
            </a:extLst>
          </p:cNvPr>
          <p:cNvSpPr/>
          <p:nvPr/>
        </p:nvSpPr>
        <p:spPr>
          <a:xfrm>
            <a:off x="6090298" y="3938914"/>
            <a:ext cx="2808312" cy="464870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래픽 100" descr="단일 톱니바퀴">
            <a:extLst>
              <a:ext uri="{FF2B5EF4-FFF2-40B4-BE49-F238E27FC236}">
                <a16:creationId xmlns:a16="http://schemas.microsoft.com/office/drawing/2014/main" id="{6A074686-91F5-4279-8E8D-E0424FD20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3846" y="3870741"/>
            <a:ext cx="601216" cy="601216"/>
          </a:xfrm>
          <a:prstGeom prst="rect">
            <a:avLst/>
          </a:prstGeom>
        </p:spPr>
      </p:pic>
      <p:pic>
        <p:nvPicPr>
          <p:cNvPr id="109" name="그래픽 108" descr="교사">
            <a:extLst>
              <a:ext uri="{FF2B5EF4-FFF2-40B4-BE49-F238E27FC236}">
                <a16:creationId xmlns:a16="http://schemas.microsoft.com/office/drawing/2014/main" id="{A7F629CB-80BD-419B-B775-0BCF4EFBEB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7028" y="3870741"/>
            <a:ext cx="601216" cy="601216"/>
          </a:xfrm>
          <a:prstGeom prst="rect">
            <a:avLst/>
          </a:prstGeom>
        </p:spPr>
      </p:pic>
      <p:pic>
        <p:nvPicPr>
          <p:cNvPr id="111" name="그래픽 110" descr="수구">
            <a:extLst>
              <a:ext uri="{FF2B5EF4-FFF2-40B4-BE49-F238E27FC236}">
                <a16:creationId xmlns:a16="http://schemas.microsoft.com/office/drawing/2014/main" id="{71FF63EB-0694-4C10-B667-080017B32C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93480" y="1549748"/>
            <a:ext cx="914400" cy="914400"/>
          </a:xfrm>
          <a:prstGeom prst="rect">
            <a:avLst/>
          </a:prstGeom>
        </p:spPr>
      </p:pic>
      <p:pic>
        <p:nvPicPr>
          <p:cNvPr id="113" name="그래픽 112" descr="전구 및 기어">
            <a:extLst>
              <a:ext uri="{FF2B5EF4-FFF2-40B4-BE49-F238E27FC236}">
                <a16:creationId xmlns:a16="http://schemas.microsoft.com/office/drawing/2014/main" id="{58033A11-EE6A-4DAC-B4EC-1B534C5D0C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26134" y="2875362"/>
            <a:ext cx="914400" cy="914400"/>
          </a:xfrm>
          <a:prstGeom prst="rect">
            <a:avLst/>
          </a:prstGeom>
        </p:spPr>
      </p:pic>
      <p:pic>
        <p:nvPicPr>
          <p:cNvPr id="115" name="그래픽 114" descr="데이터베이스">
            <a:extLst>
              <a:ext uri="{FF2B5EF4-FFF2-40B4-BE49-F238E27FC236}">
                <a16:creationId xmlns:a16="http://schemas.microsoft.com/office/drawing/2014/main" id="{33A4347E-A30A-4721-85BD-970BC37087A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4812" y="1549748"/>
            <a:ext cx="914400" cy="914400"/>
          </a:xfrm>
          <a:prstGeom prst="rect">
            <a:avLst/>
          </a:prstGeom>
        </p:spPr>
      </p:pic>
      <p:pic>
        <p:nvPicPr>
          <p:cNvPr id="117" name="그래픽 116" descr="스마트폰">
            <a:extLst>
              <a:ext uri="{FF2B5EF4-FFF2-40B4-BE49-F238E27FC236}">
                <a16:creationId xmlns:a16="http://schemas.microsoft.com/office/drawing/2014/main" id="{753AC85D-5F24-43DC-B811-DBDA1D1907F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80662" y="2875362"/>
            <a:ext cx="914400" cy="914400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9C7A012-3768-43AF-BB9B-0463F1FB9D1F}"/>
              </a:ext>
            </a:extLst>
          </p:cNvPr>
          <p:cNvGrpSpPr/>
          <p:nvPr/>
        </p:nvGrpSpPr>
        <p:grpSpPr>
          <a:xfrm>
            <a:off x="7922794" y="1495590"/>
            <a:ext cx="975816" cy="1001206"/>
            <a:chOff x="7922794" y="1495590"/>
            <a:chExt cx="975816" cy="1001206"/>
          </a:xfrm>
          <a:solidFill>
            <a:srgbClr val="D07C7A"/>
          </a:solidFill>
        </p:grpSpPr>
        <p:pic>
          <p:nvPicPr>
            <p:cNvPr id="119" name="그래픽 118" descr="의료">
              <a:extLst>
                <a:ext uri="{FF2B5EF4-FFF2-40B4-BE49-F238E27FC236}">
                  <a16:creationId xmlns:a16="http://schemas.microsoft.com/office/drawing/2014/main" id="{065171A5-57D7-4A7A-853F-EABCC0B9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610882" y="1495590"/>
              <a:ext cx="287728" cy="287728"/>
            </a:xfrm>
            <a:prstGeom prst="rect">
              <a:avLst/>
            </a:prstGeom>
          </p:spPr>
        </p:pic>
        <p:grpSp>
          <p:nvGrpSpPr>
            <p:cNvPr id="122" name="그래픽 120" descr="마케팅">
              <a:extLst>
                <a:ext uri="{FF2B5EF4-FFF2-40B4-BE49-F238E27FC236}">
                  <a16:creationId xmlns:a16="http://schemas.microsoft.com/office/drawing/2014/main" id="{680E4F3E-2E24-48B4-A3C0-10388C78F0C6}"/>
                </a:ext>
              </a:extLst>
            </p:cNvPr>
            <p:cNvGrpSpPr/>
            <p:nvPr/>
          </p:nvGrpSpPr>
          <p:grpSpPr>
            <a:xfrm flipH="1">
              <a:off x="7922794" y="1582396"/>
              <a:ext cx="914400" cy="914400"/>
              <a:chOff x="7795062" y="1582396"/>
              <a:chExt cx="914400" cy="914400"/>
            </a:xfrm>
            <a:grpFill/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A5B891DE-C8E7-4F12-AEFA-B0A3D9AC1A0D}"/>
                  </a:ext>
                </a:extLst>
              </p:cNvPr>
              <p:cNvSpPr/>
              <p:nvPr/>
            </p:nvSpPr>
            <p:spPr>
              <a:xfrm>
                <a:off x="7937937" y="1715746"/>
                <a:ext cx="228409" cy="228409"/>
              </a:xfrm>
              <a:custGeom>
                <a:avLst/>
                <a:gdLst>
                  <a:gd name="connsiteX0" fmla="*/ 228410 w 228409"/>
                  <a:gd name="connsiteY0" fmla="*/ 114205 h 228409"/>
                  <a:gd name="connsiteX1" fmla="*/ 114205 w 228409"/>
                  <a:gd name="connsiteY1" fmla="*/ 228410 h 228409"/>
                  <a:gd name="connsiteX2" fmla="*/ 0 w 228409"/>
                  <a:gd name="connsiteY2" fmla="*/ 114205 h 228409"/>
                  <a:gd name="connsiteX3" fmla="*/ 114205 w 228409"/>
                  <a:gd name="connsiteY3" fmla="*/ 0 h 228409"/>
                  <a:gd name="connsiteX4" fmla="*/ 228410 w 228409"/>
                  <a:gd name="connsiteY4" fmla="*/ 114205 h 22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409" h="228409">
                    <a:moveTo>
                      <a:pt x="228410" y="114205"/>
                    </a:moveTo>
                    <a:cubicBezTo>
                      <a:pt x="228410" y="177278"/>
                      <a:pt x="177278" y="228410"/>
                      <a:pt x="114205" y="228410"/>
                    </a:cubicBezTo>
                    <a:cubicBezTo>
                      <a:pt x="51131" y="228410"/>
                      <a:pt x="0" y="177278"/>
                      <a:pt x="0" y="114205"/>
                    </a:cubicBezTo>
                    <a:cubicBezTo>
                      <a:pt x="0" y="51131"/>
                      <a:pt x="51131" y="0"/>
                      <a:pt x="114205" y="0"/>
                    </a:cubicBezTo>
                    <a:cubicBezTo>
                      <a:pt x="177278" y="0"/>
                      <a:pt x="228410" y="51131"/>
                      <a:pt x="228410" y="114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1F82ABA7-8522-4B82-B739-3523C8846E5F}"/>
                  </a:ext>
                </a:extLst>
              </p:cNvPr>
              <p:cNvSpPr/>
              <p:nvPr/>
            </p:nvSpPr>
            <p:spPr>
              <a:xfrm>
                <a:off x="7938508" y="1733230"/>
                <a:ext cx="637603" cy="630215"/>
              </a:xfrm>
              <a:custGeom>
                <a:avLst/>
                <a:gdLst>
                  <a:gd name="connsiteX0" fmla="*/ 624745 w 637603"/>
                  <a:gd name="connsiteY0" fmla="*/ 328 h 630215"/>
                  <a:gd name="connsiteX1" fmla="*/ 304229 w 637603"/>
                  <a:gd name="connsiteY1" fmla="*/ 80338 h 630215"/>
                  <a:gd name="connsiteX2" fmla="*/ 304229 w 637603"/>
                  <a:gd name="connsiteY2" fmla="*/ 171968 h 630215"/>
                  <a:gd name="connsiteX3" fmla="*/ 367570 w 637603"/>
                  <a:gd name="connsiteY3" fmla="*/ 187875 h 630215"/>
                  <a:gd name="connsiteX4" fmla="*/ 374142 w 637603"/>
                  <a:gd name="connsiteY4" fmla="*/ 215974 h 630215"/>
                  <a:gd name="connsiteX5" fmla="*/ 357568 w 637603"/>
                  <a:gd name="connsiteY5" fmla="*/ 226737 h 630215"/>
                  <a:gd name="connsiteX6" fmla="*/ 265081 w 637603"/>
                  <a:gd name="connsiteY6" fmla="*/ 319129 h 630215"/>
                  <a:gd name="connsiteX7" fmla="*/ 222218 w 637603"/>
                  <a:gd name="connsiteY7" fmla="*/ 319129 h 630215"/>
                  <a:gd name="connsiteX8" fmla="*/ 76702 w 637603"/>
                  <a:gd name="connsiteY8" fmla="*/ 248745 h 630215"/>
                  <a:gd name="connsiteX9" fmla="*/ 0 w 637603"/>
                  <a:gd name="connsiteY9" fmla="*/ 353991 h 630215"/>
                  <a:gd name="connsiteX10" fmla="*/ 0 w 637603"/>
                  <a:gd name="connsiteY10" fmla="*/ 630216 h 630215"/>
                  <a:gd name="connsiteX11" fmla="*/ 228029 w 637603"/>
                  <a:gd name="connsiteY11" fmla="*/ 630216 h 630215"/>
                  <a:gd name="connsiteX12" fmla="*/ 228029 w 637603"/>
                  <a:gd name="connsiteY12" fmla="*/ 414379 h 630215"/>
                  <a:gd name="connsiteX13" fmla="*/ 285179 w 637603"/>
                  <a:gd name="connsiteY13" fmla="*/ 414379 h 630215"/>
                  <a:gd name="connsiteX14" fmla="*/ 318897 w 637603"/>
                  <a:gd name="connsiteY14" fmla="*/ 400473 h 630215"/>
                  <a:gd name="connsiteX15" fmla="*/ 425291 w 637603"/>
                  <a:gd name="connsiteY15" fmla="*/ 294079 h 630215"/>
                  <a:gd name="connsiteX16" fmla="*/ 437579 w 637603"/>
                  <a:gd name="connsiteY16" fmla="*/ 249216 h 630215"/>
                  <a:gd name="connsiteX17" fmla="*/ 466154 w 637603"/>
                  <a:gd name="connsiteY17" fmla="*/ 256265 h 630215"/>
                  <a:gd name="connsiteX18" fmla="*/ 470059 w 637603"/>
                  <a:gd name="connsiteY18" fmla="*/ 256265 h 630215"/>
                  <a:gd name="connsiteX19" fmla="*/ 481393 w 637603"/>
                  <a:gd name="connsiteY19" fmla="*/ 250930 h 630215"/>
                  <a:gd name="connsiteX20" fmla="*/ 506635 w 637603"/>
                  <a:gd name="connsiteY20" fmla="*/ 221403 h 630215"/>
                  <a:gd name="connsiteX21" fmla="*/ 624650 w 637603"/>
                  <a:gd name="connsiteY21" fmla="*/ 250930 h 630215"/>
                  <a:gd name="connsiteX22" fmla="*/ 637497 w 637603"/>
                  <a:gd name="connsiteY22" fmla="*/ 241571 h 630215"/>
                  <a:gd name="connsiteX23" fmla="*/ 637604 w 637603"/>
                  <a:gd name="connsiteY23" fmla="*/ 240643 h 630215"/>
                  <a:gd name="connsiteX24" fmla="*/ 637604 w 637603"/>
                  <a:gd name="connsiteY24" fmla="*/ 10043 h 630215"/>
                  <a:gd name="connsiteX25" fmla="*/ 627076 w 637603"/>
                  <a:gd name="connsiteY25" fmla="*/ 3 h 630215"/>
                  <a:gd name="connsiteX26" fmla="*/ 624745 w 637603"/>
                  <a:gd name="connsiteY26" fmla="*/ 328 h 630215"/>
                  <a:gd name="connsiteX27" fmla="*/ 468344 w 637603"/>
                  <a:gd name="connsiteY27" fmla="*/ 235214 h 630215"/>
                  <a:gd name="connsiteX28" fmla="*/ 421767 w 637603"/>
                  <a:gd name="connsiteY28" fmla="*/ 223879 h 630215"/>
                  <a:gd name="connsiteX29" fmla="*/ 395002 w 637603"/>
                  <a:gd name="connsiteY29" fmla="*/ 213116 h 630215"/>
                  <a:gd name="connsiteX30" fmla="*/ 390525 w 637603"/>
                  <a:gd name="connsiteY30" fmla="*/ 193018 h 630215"/>
                  <a:gd name="connsiteX31" fmla="*/ 484632 w 637603"/>
                  <a:gd name="connsiteY31" fmla="*/ 216069 h 63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37603" h="630215">
                    <a:moveTo>
                      <a:pt x="624745" y="328"/>
                    </a:moveTo>
                    <a:lnTo>
                      <a:pt x="304229" y="80338"/>
                    </a:lnTo>
                    <a:lnTo>
                      <a:pt x="304229" y="171968"/>
                    </a:lnTo>
                    <a:lnTo>
                      <a:pt x="367570" y="187875"/>
                    </a:lnTo>
                    <a:lnTo>
                      <a:pt x="374142" y="215974"/>
                    </a:lnTo>
                    <a:cubicBezTo>
                      <a:pt x="367892" y="218296"/>
                      <a:pt x="362232" y="221972"/>
                      <a:pt x="357568" y="226737"/>
                    </a:cubicBezTo>
                    <a:lnTo>
                      <a:pt x="265081" y="319129"/>
                    </a:lnTo>
                    <a:lnTo>
                      <a:pt x="222218" y="319129"/>
                    </a:lnTo>
                    <a:cubicBezTo>
                      <a:pt x="201471" y="259511"/>
                      <a:pt x="136321" y="227998"/>
                      <a:pt x="76702" y="248745"/>
                    </a:cubicBezTo>
                    <a:cubicBezTo>
                      <a:pt x="31694" y="264407"/>
                      <a:pt x="1128" y="306350"/>
                      <a:pt x="0" y="353991"/>
                    </a:cubicBezTo>
                    <a:lnTo>
                      <a:pt x="0" y="630216"/>
                    </a:lnTo>
                    <a:lnTo>
                      <a:pt x="228029" y="630216"/>
                    </a:lnTo>
                    <a:lnTo>
                      <a:pt x="228029" y="414379"/>
                    </a:lnTo>
                    <a:lnTo>
                      <a:pt x="285179" y="414379"/>
                    </a:lnTo>
                    <a:cubicBezTo>
                      <a:pt x="297818" y="414402"/>
                      <a:pt x="309948" y="409399"/>
                      <a:pt x="318897" y="400473"/>
                    </a:cubicBezTo>
                    <a:lnTo>
                      <a:pt x="425291" y="294079"/>
                    </a:lnTo>
                    <a:cubicBezTo>
                      <a:pt x="436908" y="282277"/>
                      <a:pt x="441561" y="265289"/>
                      <a:pt x="437579" y="249216"/>
                    </a:cubicBezTo>
                    <a:lnTo>
                      <a:pt x="466154" y="256265"/>
                    </a:lnTo>
                    <a:lnTo>
                      <a:pt x="470059" y="256265"/>
                    </a:lnTo>
                    <a:cubicBezTo>
                      <a:pt x="474435" y="256231"/>
                      <a:pt x="478578" y="254281"/>
                      <a:pt x="481393" y="250930"/>
                    </a:cubicBezTo>
                    <a:lnTo>
                      <a:pt x="506635" y="221403"/>
                    </a:lnTo>
                    <a:lnTo>
                      <a:pt x="624650" y="250930"/>
                    </a:lnTo>
                    <a:cubicBezTo>
                      <a:pt x="630782" y="251893"/>
                      <a:pt x="636534" y="247703"/>
                      <a:pt x="637497" y="241571"/>
                    </a:cubicBezTo>
                    <a:cubicBezTo>
                      <a:pt x="637545" y="241264"/>
                      <a:pt x="637581" y="240954"/>
                      <a:pt x="637604" y="240643"/>
                    </a:cubicBezTo>
                    <a:lnTo>
                      <a:pt x="637604" y="10043"/>
                    </a:lnTo>
                    <a:cubicBezTo>
                      <a:pt x="637468" y="4363"/>
                      <a:pt x="632755" y="-131"/>
                      <a:pt x="627076" y="3"/>
                    </a:cubicBezTo>
                    <a:cubicBezTo>
                      <a:pt x="626289" y="22"/>
                      <a:pt x="625507" y="131"/>
                      <a:pt x="624745" y="328"/>
                    </a:cubicBezTo>
                    <a:close/>
                    <a:moveTo>
                      <a:pt x="468344" y="235214"/>
                    </a:moveTo>
                    <a:lnTo>
                      <a:pt x="421767" y="223879"/>
                    </a:lnTo>
                    <a:cubicBezTo>
                      <a:pt x="414199" y="217566"/>
                      <a:pt x="404833" y="213800"/>
                      <a:pt x="395002" y="213116"/>
                    </a:cubicBezTo>
                    <a:lnTo>
                      <a:pt x="390525" y="193018"/>
                    </a:lnTo>
                    <a:lnTo>
                      <a:pt x="484632" y="2160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A19CB2-7DD7-452D-8D1E-89B63CBD32CE}"/>
                  </a:ext>
                </a:extLst>
              </p:cNvPr>
              <p:cNvSpPr/>
              <p:nvPr/>
            </p:nvSpPr>
            <p:spPr>
              <a:xfrm>
                <a:off x="8195874" y="1813758"/>
                <a:ext cx="27812" cy="84962"/>
              </a:xfrm>
              <a:custGeom>
                <a:avLst/>
                <a:gdLst>
                  <a:gd name="connsiteX0" fmla="*/ 13906 w 27812"/>
                  <a:gd name="connsiteY0" fmla="*/ 84963 h 84962"/>
                  <a:gd name="connsiteX1" fmla="*/ 27813 w 27812"/>
                  <a:gd name="connsiteY1" fmla="*/ 71056 h 84962"/>
                  <a:gd name="connsiteX2" fmla="*/ 27813 w 27812"/>
                  <a:gd name="connsiteY2" fmla="*/ 13906 h 84962"/>
                  <a:gd name="connsiteX3" fmla="*/ 13906 w 27812"/>
                  <a:gd name="connsiteY3" fmla="*/ 0 h 84962"/>
                  <a:gd name="connsiteX4" fmla="*/ 0 w 27812"/>
                  <a:gd name="connsiteY4" fmla="*/ 13906 h 84962"/>
                  <a:gd name="connsiteX5" fmla="*/ 0 w 27812"/>
                  <a:gd name="connsiteY5" fmla="*/ 71056 h 84962"/>
                  <a:gd name="connsiteX6" fmla="*/ 13906 w 27812"/>
                  <a:gd name="connsiteY6" fmla="*/ 84963 h 8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2" h="84962">
                    <a:moveTo>
                      <a:pt x="13906" y="84963"/>
                    </a:moveTo>
                    <a:cubicBezTo>
                      <a:pt x="21586" y="84963"/>
                      <a:pt x="27813" y="78737"/>
                      <a:pt x="27813" y="71056"/>
                    </a:cubicBezTo>
                    <a:lnTo>
                      <a:pt x="27813" y="13906"/>
                    </a:lnTo>
                    <a:cubicBezTo>
                      <a:pt x="27813" y="6226"/>
                      <a:pt x="21586" y="0"/>
                      <a:pt x="13906" y="0"/>
                    </a:cubicBezTo>
                    <a:cubicBezTo>
                      <a:pt x="6226" y="0"/>
                      <a:pt x="0" y="6226"/>
                      <a:pt x="0" y="13906"/>
                    </a:cubicBezTo>
                    <a:lnTo>
                      <a:pt x="0" y="71056"/>
                    </a:lnTo>
                    <a:cubicBezTo>
                      <a:pt x="0" y="78737"/>
                      <a:pt x="6226" y="84963"/>
                      <a:pt x="13906" y="849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BA24772-941F-4358-AFAF-2E94C0FA020B}"/>
              </a:ext>
            </a:extLst>
          </p:cNvPr>
          <p:cNvCxnSpPr>
            <a:cxnSpLocks/>
          </p:cNvCxnSpPr>
          <p:nvPr/>
        </p:nvCxnSpPr>
        <p:spPr>
          <a:xfrm flipH="1" flipV="1">
            <a:off x="3593516" y="2448315"/>
            <a:ext cx="628728" cy="768838"/>
          </a:xfrm>
          <a:prstGeom prst="straightConnector1">
            <a:avLst/>
          </a:prstGeom>
          <a:ln w="38100">
            <a:solidFill>
              <a:srgbClr val="689C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622B066E-B88C-4CF8-AC39-8C1C722244E1}"/>
              </a:ext>
            </a:extLst>
          </p:cNvPr>
          <p:cNvCxnSpPr>
            <a:cxnSpLocks/>
          </p:cNvCxnSpPr>
          <p:nvPr/>
        </p:nvCxnSpPr>
        <p:spPr>
          <a:xfrm flipH="1" flipV="1">
            <a:off x="6271566" y="2443390"/>
            <a:ext cx="628728" cy="768838"/>
          </a:xfrm>
          <a:prstGeom prst="straightConnector1">
            <a:avLst/>
          </a:prstGeom>
          <a:ln w="38100">
            <a:solidFill>
              <a:srgbClr val="689C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34E11211-6B3C-4D3A-8CF1-A75F68EC2F04}"/>
              </a:ext>
            </a:extLst>
          </p:cNvPr>
          <p:cNvCxnSpPr>
            <a:cxnSpLocks/>
          </p:cNvCxnSpPr>
          <p:nvPr/>
        </p:nvCxnSpPr>
        <p:spPr>
          <a:xfrm flipV="1">
            <a:off x="5063730" y="2443390"/>
            <a:ext cx="628728" cy="768838"/>
          </a:xfrm>
          <a:prstGeom prst="straightConnector1">
            <a:avLst/>
          </a:prstGeom>
          <a:ln w="38100">
            <a:solidFill>
              <a:srgbClr val="689C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FC4EADE-D3EA-49D4-B80D-545C1E4DDD47}"/>
              </a:ext>
            </a:extLst>
          </p:cNvPr>
          <p:cNvCxnSpPr>
            <a:cxnSpLocks/>
          </p:cNvCxnSpPr>
          <p:nvPr/>
        </p:nvCxnSpPr>
        <p:spPr>
          <a:xfrm flipV="1">
            <a:off x="7739153" y="2443390"/>
            <a:ext cx="628728" cy="768838"/>
          </a:xfrm>
          <a:prstGeom prst="straightConnector1">
            <a:avLst/>
          </a:prstGeom>
          <a:ln w="38100">
            <a:solidFill>
              <a:srgbClr val="689C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4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B4E82-A6C6-4AC4-8AB8-7F647D71A2CB}"/>
              </a:ext>
            </a:extLst>
          </p:cNvPr>
          <p:cNvSpPr/>
          <p:nvPr/>
        </p:nvSpPr>
        <p:spPr>
          <a:xfrm>
            <a:off x="114096" y="1479868"/>
            <a:ext cx="8915808" cy="5117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BF453B-A3F9-4752-AEC2-EAC6A77611CF}"/>
              </a:ext>
            </a:extLst>
          </p:cNvPr>
          <p:cNvSpPr/>
          <p:nvPr/>
        </p:nvSpPr>
        <p:spPr>
          <a:xfrm>
            <a:off x="3495164" y="2240293"/>
            <a:ext cx="2157841" cy="3853004"/>
          </a:xfrm>
          <a:prstGeom prst="roundRect">
            <a:avLst/>
          </a:prstGeom>
          <a:solidFill>
            <a:schemeClr val="bg1"/>
          </a:solidFill>
          <a:ln>
            <a:solidFill>
              <a:srgbClr val="426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95472C-44A2-49FE-BC8C-8D520608FCE4}"/>
              </a:ext>
            </a:extLst>
          </p:cNvPr>
          <p:cNvGrpSpPr/>
          <p:nvPr/>
        </p:nvGrpSpPr>
        <p:grpSpPr>
          <a:xfrm>
            <a:off x="6932466" y="2390284"/>
            <a:ext cx="2097438" cy="3703013"/>
            <a:chOff x="0" y="1494284"/>
            <a:chExt cx="2880320" cy="5085184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E7893FB-BFAD-4AD9-8DFF-704AF3E20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r="34250"/>
            <a:stretch/>
          </p:blipFill>
          <p:spPr>
            <a:xfrm>
              <a:off x="0" y="1494284"/>
              <a:ext cx="2880320" cy="5085184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2095194-DFD5-4460-85BA-5AE6671F4A90}"/>
                </a:ext>
              </a:extLst>
            </p:cNvPr>
            <p:cNvSpPr/>
            <p:nvPr/>
          </p:nvSpPr>
          <p:spPr>
            <a:xfrm>
              <a:off x="338400" y="2167200"/>
              <a:ext cx="2246400" cy="3585600"/>
            </a:xfrm>
            <a:prstGeom prst="rect">
              <a:avLst/>
            </a:prstGeom>
            <a:solidFill>
              <a:srgbClr val="C6C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5F657FD-B54A-483D-9577-58CFD2AC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9" b="4704"/>
            <a:stretch/>
          </p:blipFill>
          <p:spPr>
            <a:xfrm>
              <a:off x="529563" y="2167324"/>
              <a:ext cx="1864074" cy="35856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55C182-99FB-4E9E-92B8-18EF5B1B62B8}"/>
              </a:ext>
            </a:extLst>
          </p:cNvPr>
          <p:cNvGrpSpPr/>
          <p:nvPr/>
        </p:nvGrpSpPr>
        <p:grpSpPr>
          <a:xfrm>
            <a:off x="266184" y="3071072"/>
            <a:ext cx="1974440" cy="2482526"/>
            <a:chOff x="1131706" y="1526041"/>
            <a:chExt cx="3962002" cy="498155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F572535-4446-46F6-94B7-E31226B94757}"/>
                </a:ext>
              </a:extLst>
            </p:cNvPr>
            <p:cNvSpPr/>
            <p:nvPr/>
          </p:nvSpPr>
          <p:spPr>
            <a:xfrm>
              <a:off x="1131706" y="2979904"/>
              <a:ext cx="291156" cy="3416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현 60">
              <a:extLst>
                <a:ext uri="{FF2B5EF4-FFF2-40B4-BE49-F238E27FC236}">
                  <a16:creationId xmlns:a16="http://schemas.microsoft.com/office/drawing/2014/main" id="{C07B80DC-C7B5-45EA-8160-4045DCACBF06}"/>
                </a:ext>
              </a:extLst>
            </p:cNvPr>
            <p:cNvSpPr/>
            <p:nvPr/>
          </p:nvSpPr>
          <p:spPr>
            <a:xfrm rot="3596665">
              <a:off x="1303220" y="2150237"/>
              <a:ext cx="710346" cy="710346"/>
            </a:xfrm>
            <a:prstGeom prst="chor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현 61">
              <a:extLst>
                <a:ext uri="{FF2B5EF4-FFF2-40B4-BE49-F238E27FC236}">
                  <a16:creationId xmlns:a16="http://schemas.microsoft.com/office/drawing/2014/main" id="{147F361D-56B0-42E8-9413-4BC5E6E980D6}"/>
                </a:ext>
              </a:extLst>
            </p:cNvPr>
            <p:cNvSpPr/>
            <p:nvPr/>
          </p:nvSpPr>
          <p:spPr>
            <a:xfrm rot="6723631">
              <a:off x="2897464" y="1526041"/>
              <a:ext cx="576064" cy="576064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순서도: 지연 68">
              <a:extLst>
                <a:ext uri="{FF2B5EF4-FFF2-40B4-BE49-F238E27FC236}">
                  <a16:creationId xmlns:a16="http://schemas.microsoft.com/office/drawing/2014/main" id="{221FF0D1-2C1E-4B55-A32D-CA01C5B24868}"/>
                </a:ext>
              </a:extLst>
            </p:cNvPr>
            <p:cNvSpPr/>
            <p:nvPr/>
          </p:nvSpPr>
          <p:spPr>
            <a:xfrm rot="16200000">
              <a:off x="3060427" y="1667526"/>
              <a:ext cx="250138" cy="157214"/>
            </a:xfrm>
            <a:prstGeom prst="flowChartDelay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04EF50B-A0DB-4DDC-B9BF-C6121759EAC4}"/>
                </a:ext>
              </a:extLst>
            </p:cNvPr>
            <p:cNvCxnSpPr>
              <a:cxnSpLocks/>
            </p:cNvCxnSpPr>
            <p:nvPr/>
          </p:nvCxnSpPr>
          <p:spPr>
            <a:xfrm>
              <a:off x="3058714" y="1871202"/>
              <a:ext cx="252028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989E0C3-8F2B-4F48-944C-230B3E88D383}"/>
                </a:ext>
              </a:extLst>
            </p:cNvPr>
            <p:cNvSpPr/>
            <p:nvPr/>
          </p:nvSpPr>
          <p:spPr>
            <a:xfrm>
              <a:off x="2645052" y="5665639"/>
              <a:ext cx="1080888" cy="6444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CE04FBA-D5AE-41F5-A502-978FFA568D89}"/>
                </a:ext>
              </a:extLst>
            </p:cNvPr>
            <p:cNvSpPr/>
            <p:nvPr/>
          </p:nvSpPr>
          <p:spPr>
            <a:xfrm>
              <a:off x="2599332" y="5611021"/>
              <a:ext cx="45719" cy="8965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3725D71-3503-4D05-8F03-77BFAF9E0C19}"/>
                </a:ext>
              </a:extLst>
            </p:cNvPr>
            <p:cNvSpPr/>
            <p:nvPr/>
          </p:nvSpPr>
          <p:spPr>
            <a:xfrm>
              <a:off x="3726972" y="5611021"/>
              <a:ext cx="45719" cy="8965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452DDFF-B693-4DE9-BC64-A98D7D1DBD8B}"/>
                </a:ext>
              </a:extLst>
            </p:cNvPr>
            <p:cNvSpPr/>
            <p:nvPr/>
          </p:nvSpPr>
          <p:spPr>
            <a:xfrm>
              <a:off x="2645051" y="6317164"/>
              <a:ext cx="1080888" cy="1184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F7D534-B8F2-402D-8FD4-A5BE88C4EFFA}"/>
                </a:ext>
              </a:extLst>
            </p:cNvPr>
            <p:cNvSpPr/>
            <p:nvPr/>
          </p:nvSpPr>
          <p:spPr>
            <a:xfrm>
              <a:off x="2403507" y="5697208"/>
              <a:ext cx="196980" cy="7241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33E6F35-7722-4237-B6E3-AD0CE13E0F73}"/>
                </a:ext>
              </a:extLst>
            </p:cNvPr>
            <p:cNvSpPr/>
            <p:nvPr/>
          </p:nvSpPr>
          <p:spPr>
            <a:xfrm>
              <a:off x="3773027" y="5697208"/>
              <a:ext cx="196980" cy="7241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4502AC-845B-41AF-8377-AB9319AA7796}"/>
                </a:ext>
              </a:extLst>
            </p:cNvPr>
            <p:cNvSpPr/>
            <p:nvPr/>
          </p:nvSpPr>
          <p:spPr>
            <a:xfrm>
              <a:off x="1277284" y="1814074"/>
              <a:ext cx="3816424" cy="38164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4" name="그래픽 93" descr="열린 폴더">
            <a:extLst>
              <a:ext uri="{FF2B5EF4-FFF2-40B4-BE49-F238E27FC236}">
                <a16:creationId xmlns:a16="http://schemas.microsoft.com/office/drawing/2014/main" id="{FB644EE3-AA15-49C9-AE5F-1AC2BCCB7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2294052"/>
            <a:ext cx="704433" cy="70443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8AAD1DE-1FE6-476B-8943-9BF818C4020F}"/>
              </a:ext>
            </a:extLst>
          </p:cNvPr>
          <p:cNvSpPr txBox="1"/>
          <p:nvPr/>
        </p:nvSpPr>
        <p:spPr>
          <a:xfrm>
            <a:off x="4473751" y="2461602"/>
            <a:ext cx="95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cnt-sync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6" name="그래픽 95" descr="열린 폴더">
            <a:extLst>
              <a:ext uri="{FF2B5EF4-FFF2-40B4-BE49-F238E27FC236}">
                <a16:creationId xmlns:a16="http://schemas.microsoft.com/office/drawing/2014/main" id="{4ED0845B-8FB2-481E-806B-E2E04968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2774872"/>
            <a:ext cx="704433" cy="70443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88E739C-B7FD-4D9C-BE81-C29755FA4290}"/>
              </a:ext>
            </a:extLst>
          </p:cNvPr>
          <p:cNvSpPr txBox="1"/>
          <p:nvPr/>
        </p:nvSpPr>
        <p:spPr>
          <a:xfrm>
            <a:off x="4473751" y="2942422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cnt-buzz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8" name="그래픽 97" descr="열린 폴더">
            <a:extLst>
              <a:ext uri="{FF2B5EF4-FFF2-40B4-BE49-F238E27FC236}">
                <a16:creationId xmlns:a16="http://schemas.microsoft.com/office/drawing/2014/main" id="{15313B04-AC8B-42E6-AF95-1B025198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3253634"/>
            <a:ext cx="704433" cy="70443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5F891BB-4728-4166-BD40-5C25A66E7D7F}"/>
              </a:ext>
            </a:extLst>
          </p:cNvPr>
          <p:cNvSpPr txBox="1"/>
          <p:nvPr/>
        </p:nvSpPr>
        <p:spPr>
          <a:xfrm>
            <a:off x="4473751" y="3421184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cnt-dis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0" name="그래픽 99" descr="열린 폴더">
            <a:extLst>
              <a:ext uri="{FF2B5EF4-FFF2-40B4-BE49-F238E27FC236}">
                <a16:creationId xmlns:a16="http://schemas.microsoft.com/office/drawing/2014/main" id="{6C5EC31C-DE1A-453C-831A-CD0ABC10E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4380470"/>
            <a:ext cx="704433" cy="70443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19BD294-9E64-44B6-8A6F-8F630A508DC0}"/>
              </a:ext>
            </a:extLst>
          </p:cNvPr>
          <p:cNvSpPr txBox="1"/>
          <p:nvPr/>
        </p:nvSpPr>
        <p:spPr>
          <a:xfrm>
            <a:off x="4473751" y="454802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pir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4" name="그래픽 103" descr="열린 폴더">
            <a:extLst>
              <a:ext uri="{FF2B5EF4-FFF2-40B4-BE49-F238E27FC236}">
                <a16:creationId xmlns:a16="http://schemas.microsoft.com/office/drawing/2014/main" id="{8D22D986-7B9D-40F2-94BC-90F66C718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4861290"/>
            <a:ext cx="704433" cy="704433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8D226422-3038-47BB-9361-9AB44D82FC48}"/>
              </a:ext>
            </a:extLst>
          </p:cNvPr>
          <p:cNvSpPr txBox="1"/>
          <p:nvPr/>
        </p:nvSpPr>
        <p:spPr>
          <a:xfrm>
            <a:off x="4473751" y="5028840"/>
            <a:ext cx="6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wave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8" name="그래픽 107" descr="열린 폴더">
            <a:extLst>
              <a:ext uri="{FF2B5EF4-FFF2-40B4-BE49-F238E27FC236}">
                <a16:creationId xmlns:a16="http://schemas.microsoft.com/office/drawing/2014/main" id="{46A4C85D-E515-4E32-9C9A-0DE84F6E7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619" y="5340052"/>
            <a:ext cx="704433" cy="70443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8069B6-20EB-46E1-9CE8-316EF21A2585}"/>
              </a:ext>
            </a:extLst>
          </p:cNvPr>
          <p:cNvSpPr txBox="1"/>
          <p:nvPr/>
        </p:nvSpPr>
        <p:spPr>
          <a:xfrm>
            <a:off x="4473751" y="5507602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syncData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F76C79A-FE5C-4972-AA11-459301386267}"/>
              </a:ext>
            </a:extLst>
          </p:cNvPr>
          <p:cNvGrpSpPr/>
          <p:nvPr/>
        </p:nvGrpSpPr>
        <p:grpSpPr>
          <a:xfrm>
            <a:off x="7641412" y="1656134"/>
            <a:ext cx="710772" cy="791154"/>
            <a:chOff x="5407148" y="1467086"/>
            <a:chExt cx="710772" cy="791154"/>
          </a:xfrm>
        </p:grpSpPr>
        <p:pic>
          <p:nvPicPr>
            <p:cNvPr id="114" name="그래픽 113" descr="스마트폰">
              <a:extLst>
                <a:ext uri="{FF2B5EF4-FFF2-40B4-BE49-F238E27FC236}">
                  <a16:creationId xmlns:a16="http://schemas.microsoft.com/office/drawing/2014/main" id="{53A89C01-5E08-4321-9172-B7FB75D6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9469" y="1467086"/>
              <a:ext cx="526130" cy="52613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1E0920-7C55-428A-95F0-384C19A76685}"/>
                </a:ext>
              </a:extLst>
            </p:cNvPr>
            <p:cNvSpPr txBox="1"/>
            <p:nvPr/>
          </p:nvSpPr>
          <p:spPr>
            <a:xfrm>
              <a:off x="5407148" y="1935075"/>
              <a:ext cx="7107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  <a:latin typeface="Dubai Medium" panose="020B0603030403030204" pitchFamily="34" charset="-78"/>
                  <a:ea typeface="HY헤드라인M" panose="02030600000101010101" pitchFamily="18" charset="-127"/>
                  <a:cs typeface="Dubai Medium" panose="020B0603030403030204" pitchFamily="34" charset="-78"/>
                </a:rPr>
                <a:t>Device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6A31B05-6AC0-48A7-9A9A-3A386EFB5CB4}"/>
              </a:ext>
            </a:extLst>
          </p:cNvPr>
          <p:cNvGrpSpPr/>
          <p:nvPr/>
        </p:nvGrpSpPr>
        <p:grpSpPr>
          <a:xfrm>
            <a:off x="919642" y="2311699"/>
            <a:ext cx="739305" cy="804969"/>
            <a:chOff x="6777545" y="1453270"/>
            <a:chExt cx="739305" cy="804969"/>
          </a:xfrm>
        </p:grpSpPr>
        <p:pic>
          <p:nvPicPr>
            <p:cNvPr id="118" name="그래픽 117" descr="웹 캠">
              <a:extLst>
                <a:ext uri="{FF2B5EF4-FFF2-40B4-BE49-F238E27FC236}">
                  <a16:creationId xmlns:a16="http://schemas.microsoft.com/office/drawing/2014/main" id="{CBB3812F-31C0-49B8-BD66-7E78F57F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7917" y="1453270"/>
              <a:ext cx="526130" cy="52613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AE54FBA-5A61-42DE-A676-5C41A8ED53D2}"/>
                </a:ext>
              </a:extLst>
            </p:cNvPr>
            <p:cNvSpPr txBox="1"/>
            <p:nvPr/>
          </p:nvSpPr>
          <p:spPr>
            <a:xfrm>
              <a:off x="6777545" y="1935074"/>
              <a:ext cx="7393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  <a:latin typeface="Dubai Medium" panose="020B0603030403030204" pitchFamily="34" charset="-78"/>
                  <a:ea typeface="HY헤드라인M" panose="02030600000101010101" pitchFamily="18" charset="-127"/>
                  <a:cs typeface="Dubai Medium" panose="020B0603030403030204" pitchFamily="34" charset="-78"/>
                </a:rPr>
                <a:t>Sensor</a:t>
              </a:r>
              <a:endParaRPr lang="ko-KR" altLang="en-US" sz="1500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ea typeface="HY헤드라인M" panose="02030600000101010101" pitchFamily="18" charset="-127"/>
                <a:cs typeface="Dubai Medium" panose="020B0603030403030204" pitchFamily="34" charset="-78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B99158E-155D-41A0-BC73-85B21B210F3E}"/>
              </a:ext>
            </a:extLst>
          </p:cNvPr>
          <p:cNvGrpSpPr/>
          <p:nvPr/>
        </p:nvGrpSpPr>
        <p:grpSpPr>
          <a:xfrm>
            <a:off x="4130693" y="1465399"/>
            <a:ext cx="886781" cy="813522"/>
            <a:chOff x="5909059" y="2052117"/>
            <a:chExt cx="886781" cy="813522"/>
          </a:xfrm>
        </p:grpSpPr>
        <p:pic>
          <p:nvPicPr>
            <p:cNvPr id="123" name="Picture 3" descr="C:\Users\cha\Desktop\Mobius_Image.jpg">
              <a:extLst>
                <a:ext uri="{FF2B5EF4-FFF2-40B4-BE49-F238E27FC236}">
                  <a16:creationId xmlns:a16="http://schemas.microsoft.com/office/drawing/2014/main" id="{2D98BD0F-6921-4887-9CD1-337792C3F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34"/>
            <a:stretch/>
          </p:blipFill>
          <p:spPr bwMode="auto">
            <a:xfrm>
              <a:off x="5950932" y="2052117"/>
              <a:ext cx="796818" cy="53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0E0148B-5DC7-44CE-894E-4BAF7F255EAC}"/>
                </a:ext>
              </a:extLst>
            </p:cNvPr>
            <p:cNvSpPr txBox="1"/>
            <p:nvPr/>
          </p:nvSpPr>
          <p:spPr>
            <a:xfrm>
              <a:off x="5909059" y="2542474"/>
              <a:ext cx="8867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  <a:latin typeface="Dubai Medium" panose="020B0603030403030204" pitchFamily="34" charset="-78"/>
                  <a:ea typeface="HY헤드라인M" panose="02030600000101010101" pitchFamily="18" charset="-127"/>
                  <a:cs typeface="Dubai Medium" panose="020B0603030403030204" pitchFamily="34" charset="-78"/>
                </a:rPr>
                <a:t>MOBIUS</a:t>
              </a:r>
              <a:endParaRPr lang="ko-KR" altLang="en-US" sz="1500" dirty="0">
                <a:solidFill>
                  <a:schemeClr val="tx2">
                    <a:lumMod val="75000"/>
                  </a:schemeClr>
                </a:solidFill>
                <a:latin typeface="Dubai Medium" panose="020B0603030403030204" pitchFamily="34" charset="-78"/>
                <a:ea typeface="HY헤드라인M" panose="02030600000101010101" pitchFamily="18" charset="-127"/>
                <a:cs typeface="Dubai Medium" panose="020B0603030403030204" pitchFamily="34" charset="-78"/>
              </a:endParaRPr>
            </a:p>
          </p:txBody>
        </p:sp>
      </p:grpSp>
      <p:pic>
        <p:nvPicPr>
          <p:cNvPr id="1026" name="Picture 2" descr="C:\Users\cha\Desktop\mqtt_Ima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95" y="3960047"/>
            <a:ext cx="1410749" cy="376771"/>
          </a:xfrm>
          <a:prstGeom prst="rect">
            <a:avLst/>
          </a:prstGeom>
          <a:noFill/>
          <a:ln w="38100">
            <a:solidFill>
              <a:srgbClr val="8064A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2788BD9D-0C25-4729-8394-733B507598E0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2123728" y="3127089"/>
            <a:ext cx="1653891" cy="333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6643DEE3-057D-4AAD-AC31-D5C4AA766439}"/>
              </a:ext>
            </a:extLst>
          </p:cNvPr>
          <p:cNvCxnSpPr>
            <a:cxnSpLocks/>
          </p:cNvCxnSpPr>
          <p:nvPr/>
        </p:nvCxnSpPr>
        <p:spPr>
          <a:xfrm>
            <a:off x="2339752" y="4165557"/>
            <a:ext cx="1463416" cy="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0BEBA1E-0AA6-4B34-8A53-C3670BCCB304}"/>
              </a:ext>
            </a:extLst>
          </p:cNvPr>
          <p:cNvCxnSpPr>
            <a:cxnSpLocks/>
          </p:cNvCxnSpPr>
          <p:nvPr/>
        </p:nvCxnSpPr>
        <p:spPr>
          <a:xfrm rot="10800000">
            <a:off x="5359244" y="3127089"/>
            <a:ext cx="1653891" cy="333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6C5F4C2-01BF-4D3B-94AE-BB790731746D}"/>
              </a:ext>
            </a:extLst>
          </p:cNvPr>
          <p:cNvCxnSpPr>
            <a:cxnSpLocks/>
          </p:cNvCxnSpPr>
          <p:nvPr/>
        </p:nvCxnSpPr>
        <p:spPr>
          <a:xfrm>
            <a:off x="2123728" y="4882821"/>
            <a:ext cx="1653891" cy="333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2162FC0-B2B9-405F-943C-E1090C1BD7BA}"/>
              </a:ext>
            </a:extLst>
          </p:cNvPr>
          <p:cNvCxnSpPr>
            <a:cxnSpLocks/>
          </p:cNvCxnSpPr>
          <p:nvPr/>
        </p:nvCxnSpPr>
        <p:spPr>
          <a:xfrm flipV="1">
            <a:off x="5350422" y="4893185"/>
            <a:ext cx="1689262" cy="336330"/>
          </a:xfrm>
          <a:prstGeom prst="straightConnector1">
            <a:avLst/>
          </a:prstGeom>
          <a:ln w="57150">
            <a:solidFill>
              <a:srgbClr val="4A7EB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BA0D05B-77E4-4B7E-93EC-759BB8A53E5C}"/>
              </a:ext>
            </a:extLst>
          </p:cNvPr>
          <p:cNvSpPr txBox="1"/>
          <p:nvPr/>
        </p:nvSpPr>
        <p:spPr>
          <a:xfrm rot="20926133">
            <a:off x="2536843" y="3021174"/>
            <a:ext cx="725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Control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CE8D46-3E27-4229-835E-E39DDC985096}"/>
              </a:ext>
            </a:extLst>
          </p:cNvPr>
          <p:cNvSpPr txBox="1"/>
          <p:nvPr/>
        </p:nvSpPr>
        <p:spPr>
          <a:xfrm rot="680033">
            <a:off x="5898547" y="3021757"/>
            <a:ext cx="725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Control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A1581E-1251-49BF-AB0C-36E1832393A5}"/>
              </a:ext>
            </a:extLst>
          </p:cNvPr>
          <p:cNvSpPr txBox="1"/>
          <p:nvPr/>
        </p:nvSpPr>
        <p:spPr>
          <a:xfrm rot="20933122">
            <a:off x="5607089" y="4791514"/>
            <a:ext cx="1253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Content-Instance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CAAA5E-F13C-473E-9DDA-F22BC6E199EA}"/>
              </a:ext>
            </a:extLst>
          </p:cNvPr>
          <p:cNvSpPr txBox="1"/>
          <p:nvPr/>
        </p:nvSpPr>
        <p:spPr>
          <a:xfrm rot="680033">
            <a:off x="2267675" y="4768908"/>
            <a:ext cx="1253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Content-Instance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D3FFCF11-76A7-43F4-BC58-576D82F75CC0}"/>
              </a:ext>
            </a:extLst>
          </p:cNvPr>
          <p:cNvCxnSpPr>
            <a:cxnSpLocks/>
          </p:cNvCxnSpPr>
          <p:nvPr/>
        </p:nvCxnSpPr>
        <p:spPr>
          <a:xfrm>
            <a:off x="5359244" y="4165557"/>
            <a:ext cx="1463416" cy="0"/>
          </a:xfrm>
          <a:prstGeom prst="straightConnector1">
            <a:avLst/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1535F665-BC13-436F-BE05-43A2599FC772}"/>
              </a:ext>
            </a:extLst>
          </p:cNvPr>
          <p:cNvSpPr txBox="1"/>
          <p:nvPr/>
        </p:nvSpPr>
        <p:spPr>
          <a:xfrm rot="20933122">
            <a:off x="5882460" y="5027910"/>
            <a:ext cx="786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Subscribe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287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사회문제 해결 및 응용서비스 기대효과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263DBCA-3780-4EA0-B010-887FAF0286AA}"/>
              </a:ext>
            </a:extLst>
          </p:cNvPr>
          <p:cNvGrpSpPr/>
          <p:nvPr/>
        </p:nvGrpSpPr>
        <p:grpSpPr>
          <a:xfrm>
            <a:off x="227444" y="1238181"/>
            <a:ext cx="4844694" cy="2859138"/>
            <a:chOff x="211029" y="1252061"/>
            <a:chExt cx="4844694" cy="285913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D2F5F3-429C-4DC9-9545-980047F2A73D}"/>
                </a:ext>
              </a:extLst>
            </p:cNvPr>
            <p:cNvGrpSpPr/>
            <p:nvPr/>
          </p:nvGrpSpPr>
          <p:grpSpPr>
            <a:xfrm>
              <a:off x="211029" y="1252061"/>
              <a:ext cx="4844694" cy="2859138"/>
              <a:chOff x="211029" y="1252061"/>
              <a:chExt cx="4844694" cy="2859138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39F102B-4264-4961-AE21-D5C543E1AF84}"/>
                  </a:ext>
                </a:extLst>
              </p:cNvPr>
              <p:cNvSpPr/>
              <p:nvPr/>
            </p:nvSpPr>
            <p:spPr>
              <a:xfrm>
                <a:off x="593599" y="1488933"/>
                <a:ext cx="3748707" cy="2514914"/>
              </a:xfrm>
              <a:prstGeom prst="rect">
                <a:avLst/>
              </a:prstGeom>
              <a:solidFill>
                <a:srgbClr val="F5F2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1C058BB-73C3-485A-BBC9-1F67ED4451E5}"/>
                  </a:ext>
                </a:extLst>
              </p:cNvPr>
              <p:cNvSpPr/>
              <p:nvPr/>
            </p:nvSpPr>
            <p:spPr>
              <a:xfrm>
                <a:off x="3073874" y="2044405"/>
                <a:ext cx="201982" cy="413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0A01810-41E9-4146-8263-95D094062103}"/>
                  </a:ext>
                </a:extLst>
              </p:cNvPr>
              <p:cNvGrpSpPr/>
              <p:nvPr/>
            </p:nvGrpSpPr>
            <p:grpSpPr>
              <a:xfrm>
                <a:off x="2027357" y="1252061"/>
                <a:ext cx="3028366" cy="2751786"/>
                <a:chOff x="2464660" y="1673087"/>
                <a:chExt cx="2512199" cy="2282760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A1856762-3F3D-4A7E-80D2-64BD61FDD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0118"/>
                <a:stretch/>
              </p:blipFill>
              <p:spPr>
                <a:xfrm flipH="1">
                  <a:off x="2464660" y="1673087"/>
                  <a:ext cx="2512199" cy="2282760"/>
                </a:xfrm>
                <a:prstGeom prst="rect">
                  <a:avLst/>
                </a:prstGeom>
              </p:spPr>
            </p:pic>
            <p:pic>
              <p:nvPicPr>
                <p:cNvPr id="105" name="그래픽 104" descr="느낌표">
                  <a:extLst>
                    <a:ext uri="{FF2B5EF4-FFF2-40B4-BE49-F238E27FC236}">
                      <a16:creationId xmlns:a16="http://schemas.microsoft.com/office/drawing/2014/main" id="{E06E1F56-E155-4161-98FD-91B97894C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0838" y="2138170"/>
                  <a:ext cx="277485" cy="277485"/>
                </a:xfrm>
                <a:prstGeom prst="rect">
                  <a:avLst/>
                </a:prstGeom>
              </p:spPr>
            </p:pic>
            <p:pic>
              <p:nvPicPr>
                <p:cNvPr id="107" name="그래픽 106" descr="스마트폰">
                  <a:extLst>
                    <a:ext uri="{FF2B5EF4-FFF2-40B4-BE49-F238E27FC236}">
                      <a16:creationId xmlns:a16="http://schemas.microsoft.com/office/drawing/2014/main" id="{422FBD00-2038-4945-AFB5-BE8A3CC866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226" y="2301808"/>
                  <a:ext cx="410668" cy="410667"/>
                </a:xfrm>
                <a:prstGeom prst="rect">
                  <a:avLst/>
                </a:prstGeom>
              </p:spPr>
            </p:pic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6C673B6-15CF-4F48-8821-D922F7D37C43}"/>
                  </a:ext>
                </a:extLst>
              </p:cNvPr>
              <p:cNvSpPr/>
              <p:nvPr/>
            </p:nvSpPr>
            <p:spPr>
              <a:xfrm>
                <a:off x="391567" y="1488933"/>
                <a:ext cx="1697307" cy="2521771"/>
              </a:xfrm>
              <a:prstGeom prst="rect">
                <a:avLst/>
              </a:prstGeom>
              <a:solidFill>
                <a:srgbClr val="DBEE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직각 삼각형 70">
                <a:extLst>
                  <a:ext uri="{FF2B5EF4-FFF2-40B4-BE49-F238E27FC236}">
                    <a16:creationId xmlns:a16="http://schemas.microsoft.com/office/drawing/2014/main" id="{7F74EF53-9258-4ADE-A7DC-6AD44BAD8465}"/>
                  </a:ext>
                </a:extLst>
              </p:cNvPr>
              <p:cNvSpPr/>
              <p:nvPr/>
            </p:nvSpPr>
            <p:spPr>
              <a:xfrm flipV="1">
                <a:off x="2088874" y="1488933"/>
                <a:ext cx="596532" cy="2521771"/>
              </a:xfrm>
              <a:prstGeom prst="rtTriangle">
                <a:avLst/>
              </a:prstGeom>
              <a:solidFill>
                <a:srgbClr val="DBEE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0D3D288-92B2-43B0-B428-E7E43021CF8C}"/>
                  </a:ext>
                </a:extLst>
              </p:cNvPr>
              <p:cNvGrpSpPr/>
              <p:nvPr/>
            </p:nvGrpSpPr>
            <p:grpSpPr>
              <a:xfrm>
                <a:off x="211029" y="1925736"/>
                <a:ext cx="2259343" cy="2185463"/>
                <a:chOff x="2024398" y="2316368"/>
                <a:chExt cx="2259343" cy="2185463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62B0C66A-9552-4766-85BB-6A9CE253C472}"/>
                    </a:ext>
                  </a:extLst>
                </p:cNvPr>
                <p:cNvGrpSpPr/>
                <p:nvPr/>
              </p:nvGrpSpPr>
              <p:grpSpPr>
                <a:xfrm>
                  <a:off x="2024398" y="2316368"/>
                  <a:ext cx="2196628" cy="2185463"/>
                  <a:chOff x="226853" y="1574757"/>
                  <a:chExt cx="2956752" cy="2941723"/>
                </a:xfrm>
              </p:grpSpPr>
              <p:pic>
                <p:nvPicPr>
                  <p:cNvPr id="93" name="그림 92">
                    <a:extLst>
                      <a:ext uri="{FF2B5EF4-FFF2-40B4-BE49-F238E27FC236}">
                        <a16:creationId xmlns:a16="http://schemas.microsoft.com/office/drawing/2014/main" id="{77738A9B-0C71-4827-8497-B7D9867A0C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907"/>
                  <a:stretch/>
                </p:blipFill>
                <p:spPr>
                  <a:xfrm>
                    <a:off x="226853" y="1574757"/>
                    <a:ext cx="2826798" cy="2941723"/>
                  </a:xfrm>
                  <a:prstGeom prst="rect">
                    <a:avLst/>
                  </a:prstGeom>
                </p:spPr>
              </p:pic>
              <p:sp>
                <p:nvSpPr>
                  <p:cNvPr id="101" name="말풍선: 타원형 100">
                    <a:extLst>
                      <a:ext uri="{FF2B5EF4-FFF2-40B4-BE49-F238E27FC236}">
                        <a16:creationId xmlns:a16="http://schemas.microsoft.com/office/drawing/2014/main" id="{5E37F87E-B811-4EAC-AB04-A604B9F597BC}"/>
                      </a:ext>
                    </a:extLst>
                  </p:cNvPr>
                  <p:cNvSpPr/>
                  <p:nvPr/>
                </p:nvSpPr>
                <p:spPr>
                  <a:xfrm>
                    <a:off x="2123728" y="1844824"/>
                    <a:ext cx="1059877" cy="796638"/>
                  </a:xfrm>
                  <a:prstGeom prst="wedgeEllipseCallout">
                    <a:avLst>
                      <a:gd name="adj1" fmla="val -43839"/>
                      <a:gd name="adj2" fmla="val 53347"/>
                    </a:avLst>
                  </a:prstGeom>
                  <a:solidFill>
                    <a:schemeClr val="bg1"/>
                  </a:solidFill>
                  <a:ln w="38100">
                    <a:solidFill>
                      <a:srgbClr val="D385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b="1" spc="20" dirty="0">
                      <a:solidFill>
                        <a:schemeClr val="accent2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9004148-FEAD-4A7B-B516-C175004E2AFA}"/>
                    </a:ext>
                  </a:extLst>
                </p:cNvPr>
                <p:cNvSpPr txBox="1"/>
                <p:nvPr/>
              </p:nvSpPr>
              <p:spPr>
                <a:xfrm>
                  <a:off x="3408037" y="2612870"/>
                  <a:ext cx="87570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1" spc="20" dirty="0">
                      <a:solidFill>
                        <a:srgbClr val="D38583"/>
                      </a:solidFill>
                      <a:latin typeface="+mj-lt"/>
                    </a:rPr>
                    <a:t>HELP</a:t>
                  </a:r>
                  <a:r>
                    <a:rPr lang="en-US" altLang="ko-KR" sz="2000" b="1" spc="20" dirty="0">
                      <a:solidFill>
                        <a:srgbClr val="D38583"/>
                      </a:solidFill>
                      <a:latin typeface="+mj-lt"/>
                    </a:rPr>
                    <a:t>!</a:t>
                  </a:r>
                  <a:endParaRPr lang="ko-KR" altLang="en-US" sz="1800" b="1" spc="20" dirty="0">
                    <a:solidFill>
                      <a:srgbClr val="D38583"/>
                    </a:solidFill>
                    <a:latin typeface="+mj-lt"/>
                  </a:endParaRPr>
                </a:p>
              </p:txBody>
            </p:sp>
          </p:grpSp>
          <p:sp>
            <p:nvSpPr>
              <p:cNvPr id="80" name="직각 삼각형 79">
                <a:extLst>
                  <a:ext uri="{FF2B5EF4-FFF2-40B4-BE49-F238E27FC236}">
                    <a16:creationId xmlns:a16="http://schemas.microsoft.com/office/drawing/2014/main" id="{1F14F948-2EA4-442B-973E-7EC9702966A4}"/>
                  </a:ext>
                </a:extLst>
              </p:cNvPr>
              <p:cNvSpPr/>
              <p:nvPr/>
            </p:nvSpPr>
            <p:spPr>
              <a:xfrm rot="810243">
                <a:off x="2168648" y="3562021"/>
                <a:ext cx="136621" cy="230441"/>
              </a:xfrm>
              <a:prstGeom prst="rtTriangle">
                <a:avLst/>
              </a:prstGeom>
              <a:solidFill>
                <a:srgbClr val="F5F2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1" name="그래픽 80" descr="사이렌">
                <a:extLst>
                  <a:ext uri="{FF2B5EF4-FFF2-40B4-BE49-F238E27FC236}">
                    <a16:creationId xmlns:a16="http://schemas.microsoft.com/office/drawing/2014/main" id="{D59F7478-DD86-433C-9525-8EED0572E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13309" y="1534219"/>
                <a:ext cx="430853" cy="430853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F5F56E93-90CF-47C1-988E-3B332E21BF5B}"/>
                  </a:ext>
                </a:extLst>
              </p:cNvPr>
              <p:cNvGrpSpPr/>
              <p:nvPr/>
            </p:nvGrpSpPr>
            <p:grpSpPr>
              <a:xfrm>
                <a:off x="715639" y="1845753"/>
                <a:ext cx="602300" cy="613778"/>
                <a:chOff x="752971" y="1808171"/>
                <a:chExt cx="602300" cy="613778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153AFB58-70C4-44DD-B675-8DDCE3EB4121}"/>
                    </a:ext>
                  </a:extLst>
                </p:cNvPr>
                <p:cNvGrpSpPr/>
                <p:nvPr/>
              </p:nvGrpSpPr>
              <p:grpSpPr>
                <a:xfrm>
                  <a:off x="762071" y="1808171"/>
                  <a:ext cx="550306" cy="591838"/>
                  <a:chOff x="762071" y="1808171"/>
                  <a:chExt cx="550306" cy="591838"/>
                </a:xfrm>
              </p:grpSpPr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FD349133-B665-434C-A865-71E55C1981FB}"/>
                      </a:ext>
                    </a:extLst>
                  </p:cNvPr>
                  <p:cNvGrpSpPr/>
                  <p:nvPr/>
                </p:nvGrpSpPr>
                <p:grpSpPr>
                  <a:xfrm>
                    <a:off x="762071" y="1808171"/>
                    <a:ext cx="550306" cy="591838"/>
                    <a:chOff x="338732" y="3071072"/>
                    <a:chExt cx="1901892" cy="2045431"/>
                  </a:xfrm>
                </p:grpSpPr>
                <p:sp>
                  <p:nvSpPr>
                    <p:cNvPr id="88" name="현 87">
                      <a:extLst>
                        <a:ext uri="{FF2B5EF4-FFF2-40B4-BE49-F238E27FC236}">
                          <a16:creationId xmlns:a16="http://schemas.microsoft.com/office/drawing/2014/main" id="{45911DB4-6F99-4433-878C-C1494371605B}"/>
                        </a:ext>
                      </a:extLst>
                    </p:cNvPr>
                    <p:cNvSpPr/>
                    <p:nvPr/>
                  </p:nvSpPr>
                  <p:spPr>
                    <a:xfrm rot="6723631">
                      <a:off x="1146139" y="3071072"/>
                      <a:ext cx="287078" cy="287078"/>
                    </a:xfrm>
                    <a:prstGeom prst="chord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9" name="순서도: 지연 88">
                      <a:extLst>
                        <a:ext uri="{FF2B5EF4-FFF2-40B4-BE49-F238E27FC236}">
                          <a16:creationId xmlns:a16="http://schemas.microsoft.com/office/drawing/2014/main" id="{82A29D0B-00E6-4C5F-8FD8-7047FB266F6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227351" y="3141580"/>
                      <a:ext cx="124655" cy="78347"/>
                    </a:xfrm>
                    <a:prstGeom prst="flowChartDelay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0" name="타원 89">
                      <a:extLst>
                        <a:ext uri="{FF2B5EF4-FFF2-40B4-BE49-F238E27FC236}">
                          <a16:creationId xmlns:a16="http://schemas.microsoft.com/office/drawing/2014/main" id="{13438AB2-FD2C-4439-9929-55F9D833E1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732" y="3214611"/>
                      <a:ext cx="1901892" cy="190189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83FAF267-989A-471B-A76E-104B7AA0AE83}"/>
                      </a:ext>
                    </a:extLst>
                  </p:cNvPr>
                  <p:cNvSpPr/>
                  <p:nvPr/>
                </p:nvSpPr>
                <p:spPr>
                  <a:xfrm>
                    <a:off x="982797" y="1898304"/>
                    <a:ext cx="108519" cy="1085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0EA4CB-E46B-4D66-A0C9-BC5BB4361B96}"/>
                      </a:ext>
                    </a:extLst>
                  </p:cNvPr>
                  <p:cNvSpPr/>
                  <p:nvPr/>
                </p:nvSpPr>
                <p:spPr>
                  <a:xfrm>
                    <a:off x="963276" y="2020196"/>
                    <a:ext cx="163428" cy="68729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4" name="순서도: 문서 83">
                  <a:extLst>
                    <a:ext uri="{FF2B5EF4-FFF2-40B4-BE49-F238E27FC236}">
                      <a16:creationId xmlns:a16="http://schemas.microsoft.com/office/drawing/2014/main" id="{A59A1CB2-F82F-4327-81CD-ABDD45F81C00}"/>
                    </a:ext>
                  </a:extLst>
                </p:cNvPr>
                <p:cNvSpPr/>
                <p:nvPr/>
              </p:nvSpPr>
              <p:spPr>
                <a:xfrm flipV="1">
                  <a:off x="752971" y="2132948"/>
                  <a:ext cx="602300" cy="289001"/>
                </a:xfrm>
                <a:prstGeom prst="flowChartDocument">
                  <a:avLst/>
                </a:prstGeom>
                <a:solidFill>
                  <a:srgbClr val="DBEEF4"/>
                </a:solidFill>
                <a:ln>
                  <a:solidFill>
                    <a:srgbClr val="DBEEF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65" name="그래픽 64" descr="사이렌">
              <a:extLst>
                <a:ext uri="{FF2B5EF4-FFF2-40B4-BE49-F238E27FC236}">
                  <a16:creationId xmlns:a16="http://schemas.microsoft.com/office/drawing/2014/main" id="{54B308B6-B6DA-4B5D-A2B6-A492552A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0133" y="2125686"/>
              <a:ext cx="229412" cy="22941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3DA1294-7502-419E-8BD9-D9F1078DB743}"/>
              </a:ext>
            </a:extLst>
          </p:cNvPr>
          <p:cNvGrpSpPr/>
          <p:nvPr/>
        </p:nvGrpSpPr>
        <p:grpSpPr>
          <a:xfrm>
            <a:off x="4795753" y="4113225"/>
            <a:ext cx="4011285" cy="2432791"/>
            <a:chOff x="4801696" y="1488933"/>
            <a:chExt cx="4011285" cy="2514914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154147C-113F-4750-A2B4-08F3EC511F55}"/>
                </a:ext>
              </a:extLst>
            </p:cNvPr>
            <p:cNvSpPr/>
            <p:nvPr/>
          </p:nvSpPr>
          <p:spPr>
            <a:xfrm>
              <a:off x="4801696" y="1488933"/>
              <a:ext cx="3951006" cy="251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B79DA0D-76E7-443A-9C7C-D60FAD2E22EA}"/>
                </a:ext>
              </a:extLst>
            </p:cNvPr>
            <p:cNvSpPr txBox="1"/>
            <p:nvPr/>
          </p:nvSpPr>
          <p:spPr>
            <a:xfrm>
              <a:off x="4901388" y="3050840"/>
              <a:ext cx="3751347" cy="652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이안류</a:t>
              </a:r>
              <a:r>
                <a:rPr lang="en-US" altLang="ko-KR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다발 위치를 알게 될 것이고</a:t>
              </a:r>
              <a:r>
                <a:rPr lang="en-US" altLang="ko-KR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</a:p>
            <a:p>
              <a:pPr algn="ctr"/>
              <a:endParaRPr lang="en-US" altLang="ko-KR" sz="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인명피해를 줄이는데 효과적일 것이다</a:t>
              </a:r>
              <a:r>
                <a:rPr lang="en-US" altLang="ko-KR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en-US" altLang="ko-KR" sz="1600" dirty="0">
                <a:solidFill>
                  <a:srgbClr val="2D6CA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873E239-6C7B-48DC-A3C7-EC33E1B4FB25}"/>
                </a:ext>
              </a:extLst>
            </p:cNvPr>
            <p:cNvSpPr/>
            <p:nvPr/>
          </p:nvSpPr>
          <p:spPr>
            <a:xfrm>
              <a:off x="4801696" y="1488933"/>
              <a:ext cx="3950737" cy="1229279"/>
            </a:xfrm>
            <a:prstGeom prst="rect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화살표: 아래쪽 114">
              <a:extLst>
                <a:ext uri="{FF2B5EF4-FFF2-40B4-BE49-F238E27FC236}">
                  <a16:creationId xmlns:a16="http://schemas.microsoft.com/office/drawing/2014/main" id="{BCD42B3A-C72E-4858-B6EB-D1C3C6036080}"/>
                </a:ext>
              </a:extLst>
            </p:cNvPr>
            <p:cNvSpPr/>
            <p:nvPr/>
          </p:nvSpPr>
          <p:spPr>
            <a:xfrm>
              <a:off x="6223674" y="2329534"/>
              <a:ext cx="1012622" cy="721306"/>
            </a:xfrm>
            <a:prstGeom prst="downArrow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5F0D521-B56D-411A-A2C9-B3447F94A061}"/>
                </a:ext>
              </a:extLst>
            </p:cNvPr>
            <p:cNvSpPr txBox="1"/>
            <p:nvPr/>
          </p:nvSpPr>
          <p:spPr>
            <a:xfrm>
              <a:off x="4843625" y="1779711"/>
              <a:ext cx="3969356" cy="699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360000"/>
              <a:r>
                <a:rPr lang="ko-KR" altLang="en-US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이안류가 발생하는 다양한 원인 중</a:t>
              </a:r>
              <a:endParaRPr lang="en-US" altLang="ko-KR" sz="1700" dirty="0">
                <a:ln w="3175">
                  <a:solidFill>
                    <a:srgbClr val="DCE6F2"/>
                  </a:solidFill>
                </a:ln>
                <a:solidFill>
                  <a:srgbClr val="F5F8F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indent="360000"/>
              <a:endParaRPr lang="en-US" altLang="ko-KR" sz="300" dirty="0">
                <a:ln w="3175">
                  <a:solidFill>
                    <a:srgbClr val="DCE6F2"/>
                  </a:solidFill>
                </a:ln>
                <a:solidFill>
                  <a:srgbClr val="F5F8F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가장 큰 영향을 주는 것은 지형이다</a:t>
              </a:r>
              <a:r>
                <a:rPr lang="en-US" altLang="ko-KR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r>
                <a:rPr lang="ko-KR" altLang="en-US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D912E7B-A88C-4086-82E2-56E52567B006}"/>
                </a:ext>
              </a:extLst>
            </p:cNvPr>
            <p:cNvSpPr/>
            <p:nvPr/>
          </p:nvSpPr>
          <p:spPr>
            <a:xfrm>
              <a:off x="4921246" y="1814012"/>
              <a:ext cx="288032" cy="288031"/>
            </a:xfrm>
            <a:prstGeom prst="rect">
              <a:avLst/>
            </a:prstGeom>
            <a:solidFill>
              <a:srgbClr val="F5F8FA"/>
            </a:solidFill>
            <a:ln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6092"/>
                  </a:solidFill>
                  <a:latin typeface="+mj-ea"/>
                  <a:ea typeface="+mj-ea"/>
                </a:rPr>
                <a:t>2</a:t>
              </a:r>
              <a:endParaRPr lang="ko-KR" altLang="en-US" b="1" dirty="0">
                <a:solidFill>
                  <a:srgbClr val="3760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993FDE0-87E0-4280-AA7C-4F1AA865447B}"/>
              </a:ext>
            </a:extLst>
          </p:cNvPr>
          <p:cNvGrpSpPr/>
          <p:nvPr/>
        </p:nvGrpSpPr>
        <p:grpSpPr>
          <a:xfrm>
            <a:off x="4748809" y="1477856"/>
            <a:ext cx="4094391" cy="2512111"/>
            <a:chOff x="4754753" y="1488933"/>
            <a:chExt cx="4094391" cy="251491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018F580-7598-482D-AA21-4E885B29D7A5}"/>
                </a:ext>
              </a:extLst>
            </p:cNvPr>
            <p:cNvSpPr/>
            <p:nvPr/>
          </p:nvSpPr>
          <p:spPr>
            <a:xfrm>
              <a:off x="4801696" y="1488933"/>
              <a:ext cx="3951006" cy="251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677B204-FBFC-4063-A3EF-95B4E17E4631}"/>
                </a:ext>
              </a:extLst>
            </p:cNvPr>
            <p:cNvSpPr txBox="1"/>
            <p:nvPr/>
          </p:nvSpPr>
          <p:spPr>
            <a:xfrm>
              <a:off x="4754753" y="3045558"/>
              <a:ext cx="409439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인명 피해를 줄임과 동시에 더욱 마음이  </a:t>
              </a:r>
              <a:endParaRPr lang="en-US" altLang="ko-KR" sz="16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편안한</a:t>
              </a:r>
              <a:r>
                <a:rPr lang="en-US" altLang="ko-KR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휴가를 해수욕장에서 즐길 수 있다</a:t>
              </a:r>
              <a:r>
                <a:rPr lang="en-US" altLang="ko-KR" sz="1600" dirty="0"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16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05265AC-943E-4B45-B676-E18584A82B62}"/>
                </a:ext>
              </a:extLst>
            </p:cNvPr>
            <p:cNvSpPr/>
            <p:nvPr/>
          </p:nvSpPr>
          <p:spPr>
            <a:xfrm>
              <a:off x="4801696" y="1488934"/>
              <a:ext cx="3950737" cy="1229278"/>
            </a:xfrm>
            <a:prstGeom prst="rect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화살표: 아래쪽 133">
              <a:extLst>
                <a:ext uri="{FF2B5EF4-FFF2-40B4-BE49-F238E27FC236}">
                  <a16:creationId xmlns:a16="http://schemas.microsoft.com/office/drawing/2014/main" id="{9B82E455-53E4-4B24-9D5D-29EE572C9BFB}"/>
                </a:ext>
              </a:extLst>
            </p:cNvPr>
            <p:cNvSpPr/>
            <p:nvPr/>
          </p:nvSpPr>
          <p:spPr>
            <a:xfrm>
              <a:off x="6223674" y="2329534"/>
              <a:ext cx="1012622" cy="721306"/>
            </a:xfrm>
            <a:prstGeom prst="downArrow">
              <a:avLst/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A65C36F-2848-40CC-BDC6-8D479CF8713A}"/>
                </a:ext>
              </a:extLst>
            </p:cNvPr>
            <p:cNvSpPr txBox="1"/>
            <p:nvPr/>
          </p:nvSpPr>
          <p:spPr>
            <a:xfrm>
              <a:off x="4843625" y="1775871"/>
              <a:ext cx="3961021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360000"/>
              <a:r>
                <a:rPr lang="ko-KR" altLang="en-US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부표 밖으로 나가는 행위 및 이안류</a:t>
              </a:r>
              <a:endParaRPr lang="en-US" altLang="ko-KR" sz="1700" dirty="0">
                <a:ln w="3175">
                  <a:solidFill>
                    <a:srgbClr val="DCE6F2"/>
                  </a:solidFill>
                </a:ln>
                <a:solidFill>
                  <a:srgbClr val="F5F8F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indent="360000"/>
              <a:endParaRPr lang="en-US" altLang="ko-KR" sz="300" dirty="0">
                <a:ln w="3175">
                  <a:solidFill>
                    <a:srgbClr val="DCE6F2"/>
                  </a:solidFill>
                </a:ln>
                <a:solidFill>
                  <a:srgbClr val="F5F8F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사고 발생 시 빠른 대처가 가능하다</a:t>
              </a:r>
              <a:r>
                <a:rPr lang="en-US" altLang="ko-KR" sz="1700" dirty="0">
                  <a:ln w="3175">
                    <a:solidFill>
                      <a:srgbClr val="DCE6F2"/>
                    </a:solidFill>
                  </a:ln>
                  <a:solidFill>
                    <a:srgbClr val="F5F8F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1700" dirty="0">
                <a:ln w="3175">
                  <a:solidFill>
                    <a:srgbClr val="DCE6F2"/>
                  </a:solidFill>
                </a:ln>
                <a:solidFill>
                  <a:srgbClr val="F5F8F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BA3CD35-E8D3-4985-ABDB-4AC93586C6D7}"/>
                </a:ext>
              </a:extLst>
            </p:cNvPr>
            <p:cNvSpPr/>
            <p:nvPr/>
          </p:nvSpPr>
          <p:spPr>
            <a:xfrm>
              <a:off x="4916164" y="1786775"/>
              <a:ext cx="288032" cy="288032"/>
            </a:xfrm>
            <a:prstGeom prst="rect">
              <a:avLst/>
            </a:prstGeom>
            <a:solidFill>
              <a:srgbClr val="F5F8FA"/>
            </a:solidFill>
            <a:ln>
              <a:solidFill>
                <a:srgbClr val="376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376092"/>
                  </a:solidFill>
                  <a:latin typeface="+mj-ea"/>
                  <a:ea typeface="+mj-ea"/>
                </a:rPr>
                <a:t>1</a:t>
              </a:r>
              <a:endParaRPr lang="ko-KR" altLang="en-US" b="1" dirty="0">
                <a:solidFill>
                  <a:srgbClr val="37609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B757844-2DEA-4187-AFF5-AFD6BB4F7D99}"/>
              </a:ext>
            </a:extLst>
          </p:cNvPr>
          <p:cNvGrpSpPr/>
          <p:nvPr/>
        </p:nvGrpSpPr>
        <p:grpSpPr>
          <a:xfrm>
            <a:off x="402651" y="4113224"/>
            <a:ext cx="3951006" cy="2432791"/>
            <a:chOff x="413043" y="4092553"/>
            <a:chExt cx="3940614" cy="2432791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021DEBBA-5929-470E-8A3E-E81F7C41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043" y="4092553"/>
              <a:ext cx="3940614" cy="2432791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A289A9D-6490-45ED-9134-9D617EF89909}"/>
                </a:ext>
              </a:extLst>
            </p:cNvPr>
            <p:cNvSpPr txBox="1"/>
            <p:nvPr/>
          </p:nvSpPr>
          <p:spPr>
            <a:xfrm>
              <a:off x="1823471" y="5108893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2000" b="1" i="0" u="none" strike="noStrike" kern="1200" cap="none" spc="0" normalizeH="0" baseline="0" noProof="0" dirty="0">
                  <a:ln>
                    <a:solidFill>
                      <a:srgbClr val="4F81BD">
                        <a:lumMod val="75000"/>
                      </a:srgbClr>
                    </a:solidFill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이안류</a:t>
              </a:r>
              <a:endParaRPr lang="ko-KR" altLang="en-US" sz="2400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41" name="그래픽 140" descr="경고">
              <a:extLst>
                <a:ext uri="{FF2B5EF4-FFF2-40B4-BE49-F238E27FC236}">
                  <a16:creationId xmlns:a16="http://schemas.microsoft.com/office/drawing/2014/main" id="{48CB0972-1CFF-4213-AE7E-6EECBE52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78064" y="4392499"/>
              <a:ext cx="350826" cy="350826"/>
            </a:xfrm>
            <a:prstGeom prst="rect">
              <a:avLst/>
            </a:prstGeom>
          </p:spPr>
        </p:pic>
        <p:pic>
          <p:nvPicPr>
            <p:cNvPr id="142" name="그래픽 141" descr="경고">
              <a:extLst>
                <a:ext uri="{FF2B5EF4-FFF2-40B4-BE49-F238E27FC236}">
                  <a16:creationId xmlns:a16="http://schemas.microsoft.com/office/drawing/2014/main" id="{534A6F22-5268-40A4-8D0E-3346E9BC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8954" y="5688115"/>
              <a:ext cx="350826" cy="350826"/>
            </a:xfrm>
            <a:prstGeom prst="rect">
              <a:avLst/>
            </a:prstGeom>
          </p:spPr>
        </p:pic>
        <p:pic>
          <p:nvPicPr>
            <p:cNvPr id="143" name="그래픽 142" descr="경고">
              <a:extLst>
                <a:ext uri="{FF2B5EF4-FFF2-40B4-BE49-F238E27FC236}">
                  <a16:creationId xmlns:a16="http://schemas.microsoft.com/office/drawing/2014/main" id="{C6F43478-2327-4499-8E00-AEC7D839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69401" y="6071114"/>
              <a:ext cx="350826" cy="350826"/>
            </a:xfrm>
            <a:prstGeom prst="rect">
              <a:avLst/>
            </a:prstGeom>
          </p:spPr>
        </p:pic>
        <p:pic>
          <p:nvPicPr>
            <p:cNvPr id="144" name="그래픽 143" descr="경고">
              <a:extLst>
                <a:ext uri="{FF2B5EF4-FFF2-40B4-BE49-F238E27FC236}">
                  <a16:creationId xmlns:a16="http://schemas.microsoft.com/office/drawing/2014/main" id="{401B34C2-EC86-4D1B-9786-4A69FF87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56170" y="4131232"/>
              <a:ext cx="350826" cy="350826"/>
            </a:xfrm>
            <a:prstGeom prst="rect">
              <a:avLst/>
            </a:prstGeom>
          </p:spPr>
        </p:pic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D67906A-09AE-4567-A7B5-3DA66E7EE5E8}"/>
              </a:ext>
            </a:extLst>
          </p:cNvPr>
          <p:cNvSpPr/>
          <p:nvPr/>
        </p:nvSpPr>
        <p:spPr>
          <a:xfrm>
            <a:off x="407982" y="1475053"/>
            <a:ext cx="8338506" cy="72152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8BF6143-0ECA-408B-B7D3-F0FCC4A1A539}"/>
              </a:ext>
            </a:extLst>
          </p:cNvPr>
          <p:cNvSpPr/>
          <p:nvPr/>
        </p:nvSpPr>
        <p:spPr>
          <a:xfrm>
            <a:off x="402651" y="4110396"/>
            <a:ext cx="8343838" cy="67806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C33722C-B024-47BB-9D11-7B1FA44D5B4B}"/>
              </a:ext>
            </a:extLst>
          </p:cNvPr>
          <p:cNvSpPr/>
          <p:nvPr/>
        </p:nvSpPr>
        <p:spPr>
          <a:xfrm rot="5400000">
            <a:off x="-818433" y="2701195"/>
            <a:ext cx="2521772" cy="69487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8DC1268-004D-4FB4-B2D5-0F6390D57EBF}"/>
              </a:ext>
            </a:extLst>
          </p:cNvPr>
          <p:cNvSpPr/>
          <p:nvPr/>
        </p:nvSpPr>
        <p:spPr>
          <a:xfrm rot="5400000">
            <a:off x="-777599" y="5293474"/>
            <a:ext cx="2435046" cy="74546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FFBEB56-29AB-4846-93F3-1BA794333B42}"/>
              </a:ext>
            </a:extLst>
          </p:cNvPr>
          <p:cNvSpPr/>
          <p:nvPr/>
        </p:nvSpPr>
        <p:spPr>
          <a:xfrm>
            <a:off x="8490506" y="1475052"/>
            <a:ext cx="255982" cy="25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각 삼각형 149">
            <a:extLst>
              <a:ext uri="{FF2B5EF4-FFF2-40B4-BE49-F238E27FC236}">
                <a16:creationId xmlns:a16="http://schemas.microsoft.com/office/drawing/2014/main" id="{799E09E5-7472-42E7-B6DA-6F95C161D48A}"/>
              </a:ext>
            </a:extLst>
          </p:cNvPr>
          <p:cNvSpPr/>
          <p:nvPr/>
        </p:nvSpPr>
        <p:spPr>
          <a:xfrm>
            <a:off x="8490506" y="1473529"/>
            <a:ext cx="257505" cy="25750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5CE2BC3-663A-42D6-9AF9-F9B189615337}"/>
              </a:ext>
            </a:extLst>
          </p:cNvPr>
          <p:cNvSpPr/>
          <p:nvPr/>
        </p:nvSpPr>
        <p:spPr>
          <a:xfrm>
            <a:off x="8490506" y="4107469"/>
            <a:ext cx="255982" cy="255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각 삼각형 151">
            <a:extLst>
              <a:ext uri="{FF2B5EF4-FFF2-40B4-BE49-F238E27FC236}">
                <a16:creationId xmlns:a16="http://schemas.microsoft.com/office/drawing/2014/main" id="{BE81C415-23B0-4FE0-A09E-801659F6470E}"/>
              </a:ext>
            </a:extLst>
          </p:cNvPr>
          <p:cNvSpPr/>
          <p:nvPr/>
        </p:nvSpPr>
        <p:spPr>
          <a:xfrm>
            <a:off x="8490506" y="4105946"/>
            <a:ext cx="257505" cy="257505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79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제한점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8A08EC-CCE5-4A37-87DB-BD757FF32C74}"/>
              </a:ext>
            </a:extLst>
          </p:cNvPr>
          <p:cNvSpPr/>
          <p:nvPr/>
        </p:nvSpPr>
        <p:spPr>
          <a:xfrm>
            <a:off x="251519" y="1560136"/>
            <a:ext cx="8640960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EE33A3-E8BE-42A0-A376-8B096A200413}"/>
              </a:ext>
            </a:extLst>
          </p:cNvPr>
          <p:cNvSpPr/>
          <p:nvPr/>
        </p:nvSpPr>
        <p:spPr>
          <a:xfrm>
            <a:off x="503547" y="3853004"/>
            <a:ext cx="2160240" cy="2662218"/>
          </a:xfrm>
          <a:prstGeom prst="roundRect">
            <a:avLst/>
          </a:prstGeom>
          <a:solidFill>
            <a:srgbClr val="92B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750D8C-93AE-459A-A995-9F9C963992EE}"/>
              </a:ext>
            </a:extLst>
          </p:cNvPr>
          <p:cNvSpPr/>
          <p:nvPr/>
        </p:nvSpPr>
        <p:spPr>
          <a:xfrm>
            <a:off x="3491879" y="3853004"/>
            <a:ext cx="2160240" cy="2662218"/>
          </a:xfrm>
          <a:prstGeom prst="roundRect">
            <a:avLst/>
          </a:prstGeom>
          <a:solidFill>
            <a:srgbClr val="90C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2A6E25-3015-495E-BCAC-6134D7B2FC8B}"/>
              </a:ext>
            </a:extLst>
          </p:cNvPr>
          <p:cNvSpPr/>
          <p:nvPr/>
        </p:nvSpPr>
        <p:spPr>
          <a:xfrm>
            <a:off x="4084587" y="2214096"/>
            <a:ext cx="974826" cy="9748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90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574E50-DC72-4F38-A263-0992E082BD87}"/>
              </a:ext>
            </a:extLst>
          </p:cNvPr>
          <p:cNvSpPr/>
          <p:nvPr/>
        </p:nvSpPr>
        <p:spPr>
          <a:xfrm>
            <a:off x="6480213" y="3853004"/>
            <a:ext cx="2160240" cy="2662218"/>
          </a:xfrm>
          <a:prstGeom prst="roundRect">
            <a:avLst/>
          </a:prstGeom>
          <a:solidFill>
            <a:srgbClr val="92B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5BD79-78FA-44BE-8169-D19E2B504E9A}"/>
              </a:ext>
            </a:extLst>
          </p:cNvPr>
          <p:cNvSpPr txBox="1"/>
          <p:nvPr/>
        </p:nvSpPr>
        <p:spPr>
          <a:xfrm>
            <a:off x="3501035" y="4900571"/>
            <a:ext cx="214193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설치된 부표를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넘어서 한계선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밖에 나가려 한다면 감지 후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경고 및 구조는 가능하지만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통제에는 한계가 있다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52278A-C516-469C-91B7-5977F05F757A}"/>
              </a:ext>
            </a:extLst>
          </p:cNvPr>
          <p:cNvSpPr/>
          <p:nvPr/>
        </p:nvSpPr>
        <p:spPr>
          <a:xfrm>
            <a:off x="1096254" y="2214096"/>
            <a:ext cx="974826" cy="9748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B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DE87F43-AF20-4901-8007-D34F50D046FE}"/>
              </a:ext>
            </a:extLst>
          </p:cNvPr>
          <p:cNvSpPr/>
          <p:nvPr/>
        </p:nvSpPr>
        <p:spPr>
          <a:xfrm>
            <a:off x="7072919" y="2214096"/>
            <a:ext cx="974826" cy="9748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B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3DFB1-188A-4639-AE49-48478B0D66AB}"/>
              </a:ext>
            </a:extLst>
          </p:cNvPr>
          <p:cNvSpPr txBox="1"/>
          <p:nvPr/>
        </p:nvSpPr>
        <p:spPr>
          <a:xfrm>
            <a:off x="512705" y="4900571"/>
            <a:ext cx="214193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부표로의 접근 여부와 위치는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정확하게 파악이 가능하지만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 명이 같이 있는 경우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인원수 파악에 한계가 있다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20425-055A-4B8F-A9D7-E6AB8A1927CC}"/>
              </a:ext>
            </a:extLst>
          </p:cNvPr>
          <p:cNvSpPr txBox="1"/>
          <p:nvPr/>
        </p:nvSpPr>
        <p:spPr>
          <a:xfrm>
            <a:off x="6489370" y="4900570"/>
            <a:ext cx="214193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이안류 발생 조건이 명확하지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않고 기상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지형 등에 영향을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받기 때문에 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100% </a:t>
            </a:r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정확한</a:t>
            </a:r>
            <a:endParaRPr lang="en-US" altLang="ko-KR" sz="12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b="1" dirty="0">
              <a:ln w="3175">
                <a:noFill/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정보가 아닐 수도 있다</a:t>
            </a:r>
            <a:r>
              <a:rPr lang="en-US" altLang="ko-KR" sz="1200" b="1" dirty="0">
                <a:ln w="3175">
                  <a:noFill/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4B769-6804-4C32-A7CC-767944AADA3E}"/>
              </a:ext>
            </a:extLst>
          </p:cNvPr>
          <p:cNvSpPr txBox="1"/>
          <p:nvPr/>
        </p:nvSpPr>
        <p:spPr>
          <a:xfrm>
            <a:off x="661212" y="4083850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인원수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BC621-AA79-4DCC-9447-B2315E317737}"/>
              </a:ext>
            </a:extLst>
          </p:cNvPr>
          <p:cNvSpPr txBox="1"/>
          <p:nvPr/>
        </p:nvSpPr>
        <p:spPr>
          <a:xfrm>
            <a:off x="3658929" y="407707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통제의 한계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B308D-BAAB-4D55-B7BC-C7AE8E26AD36}"/>
              </a:ext>
            </a:extLst>
          </p:cNvPr>
          <p:cNvSpPr txBox="1"/>
          <p:nvPr/>
        </p:nvSpPr>
        <p:spPr>
          <a:xfrm>
            <a:off x="6480211" y="4077072"/>
            <a:ext cx="213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여러가지 변수</a:t>
            </a:r>
          </a:p>
        </p:txBody>
      </p:sp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3C14961-6BF2-4B6C-A130-A162C4AAC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467" y="2244309"/>
            <a:ext cx="914400" cy="914400"/>
          </a:xfrm>
          <a:prstGeom prst="rect">
            <a:avLst/>
          </a:prstGeom>
        </p:spPr>
      </p:pic>
      <p:pic>
        <p:nvPicPr>
          <p:cNvPr id="17" name="그래픽 16" descr="올린 손">
            <a:extLst>
              <a:ext uri="{FF2B5EF4-FFF2-40B4-BE49-F238E27FC236}">
                <a16:creationId xmlns:a16="http://schemas.microsoft.com/office/drawing/2014/main" id="{3E7907A3-B558-4CA8-8273-C75EF4A9B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205" y="2224218"/>
            <a:ext cx="914400" cy="914400"/>
          </a:xfrm>
          <a:prstGeom prst="rect">
            <a:avLst/>
          </a:prstGeom>
        </p:spPr>
      </p:pic>
      <p:pic>
        <p:nvPicPr>
          <p:cNvPr id="18" name="그래픽 17" descr="일부 흐림">
            <a:extLst>
              <a:ext uri="{FF2B5EF4-FFF2-40B4-BE49-F238E27FC236}">
                <a16:creationId xmlns:a16="http://schemas.microsoft.com/office/drawing/2014/main" id="{CCE887F9-7712-491E-8D1B-B06D8E9BD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7763" y="2219638"/>
            <a:ext cx="865137" cy="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51520" y="620688"/>
            <a:ext cx="6984776" cy="1152128"/>
          </a:xfrm>
        </p:spPr>
        <p:txBody>
          <a:bodyPr/>
          <a:lstStyle/>
          <a:p>
            <a:r>
              <a:rPr lang="en-US" altLang="ko-KR" dirty="0">
                <a:solidFill>
                  <a:srgbClr val="3370AD"/>
                </a:solidFill>
              </a:rPr>
              <a:t>THANK YOU</a:t>
            </a:r>
            <a:endParaRPr lang="ko-KR" altLang="en-US" dirty="0">
              <a:solidFill>
                <a:srgbClr val="3370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487044">
            <a:off x="5535194" y="391935"/>
            <a:ext cx="2664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 dirty="0">
                <a:solidFill>
                  <a:srgbClr val="3E77B2"/>
                </a:solidFill>
                <a:latin typeface="+mj-lt"/>
                <a:ea typeface="맑은 고딕"/>
                <a:cs typeface="+mn-cs"/>
              </a:rPr>
              <a:t>목 차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75568" y="787688"/>
            <a:ext cx="3708400" cy="506180"/>
            <a:chOff x="1077516" y="999966"/>
            <a:chExt cx="3708400" cy="5061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>
                <a:solidFill>
                  <a:srgbClr val="71A5DF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>
            <a:xfrm>
              <a:off x="1833166" y="1106784"/>
              <a:ext cx="2952750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1A5DF"/>
                  </a:solidFill>
                  <a:latin typeface="+mj-lt"/>
                  <a:ea typeface="맑은 고딕"/>
                  <a:cs typeface="+mn-cs"/>
                </a:rPr>
                <a:t>팀 소개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71A5DF"/>
                  </a:solidFill>
                  <a:latin typeface="+mj-lt"/>
                  <a:ea typeface="맑은 고딕"/>
                  <a:cs typeface="+mn-cs"/>
                </a:rPr>
                <a:t>01</a:t>
              </a:r>
              <a:endParaRPr lang="ko-KR" altLang="en-US" sz="2500" b="1">
                <a:solidFill>
                  <a:srgbClr val="71A5DF"/>
                </a:solidFill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75568" y="1503968"/>
            <a:ext cx="3708400" cy="506180"/>
            <a:chOff x="1077516" y="999966"/>
            <a:chExt cx="3708400" cy="506180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>
            <a:xfrm>
              <a:off x="1833166" y="1099844"/>
              <a:ext cx="2952750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주제 선정 계기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02</a:t>
              </a:r>
              <a:endParaRPr lang="ko-KR" altLang="en-US" sz="2500" b="1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75568" y="2220248"/>
            <a:ext cx="3708400" cy="506180"/>
            <a:chOff x="1077516" y="999966"/>
            <a:chExt cx="3708400" cy="506180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>
            <a:xfrm>
              <a:off x="1833166" y="1099844"/>
              <a:ext cx="2952750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이안류 발생원인 </a:t>
              </a:r>
              <a:r>
                <a:rPr lang="en-US" altLang="ko-KR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/</a:t>
              </a: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 해결방안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03</a:t>
              </a:r>
              <a:endParaRPr lang="ko-KR" altLang="en-US" sz="2500" b="1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75568" y="2936528"/>
            <a:ext cx="3708400" cy="506180"/>
            <a:chOff x="1077516" y="999966"/>
            <a:chExt cx="3708400" cy="506180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>
            <a:xfrm>
              <a:off x="1833166" y="1099745"/>
              <a:ext cx="2952750" cy="30797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센서 소개 </a:t>
              </a:r>
              <a:r>
                <a:rPr lang="en-US" altLang="ko-KR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/</a:t>
              </a: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 동작 원리</a:t>
              </a: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04</a:t>
              </a:r>
              <a:endParaRPr lang="ko-KR" altLang="en-US" sz="2500" b="1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75568" y="3652808"/>
            <a:ext cx="3708822" cy="506180"/>
            <a:chOff x="1077516" y="999966"/>
            <a:chExt cx="3708822" cy="506180"/>
          </a:xfrm>
        </p:grpSpPr>
        <p:sp>
          <p:nvSpPr>
            <p:cNvPr id="86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>
            <a:xfrm>
              <a:off x="1833588" y="1104781"/>
              <a:ext cx="2952750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애플리케이션 소개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612056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05</a:t>
              </a:r>
            </a:p>
          </p:txBody>
        </p:sp>
      </p:grpSp>
      <p:grpSp>
        <p:nvGrpSpPr>
          <p:cNvPr id="95" name="그룹 79"/>
          <p:cNvGrpSpPr/>
          <p:nvPr/>
        </p:nvGrpSpPr>
        <p:grpSpPr>
          <a:xfrm>
            <a:off x="575566" y="4319547"/>
            <a:ext cx="3708825" cy="506180"/>
            <a:chOff x="1077515" y="999966"/>
            <a:chExt cx="3708825" cy="506180"/>
          </a:xfrm>
        </p:grpSpPr>
        <p:sp>
          <p:nvSpPr>
            <p:cNvPr id="96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>
            <a:xfrm>
              <a:off x="1833589" y="1099844"/>
              <a:ext cx="2952751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전체적인 구성</a:t>
              </a:r>
            </a:p>
          </p:txBody>
        </p:sp>
        <p:sp>
          <p:nvSpPr>
            <p:cNvPr id="98" name="TextBox 13"/>
            <p:cNvSpPr txBox="1">
              <a:spLocks noChangeArrowheads="1"/>
            </p:cNvSpPr>
            <p:nvPr/>
          </p:nvSpPr>
          <p:spPr>
            <a:xfrm>
              <a:off x="1077515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06</a:t>
              </a:r>
            </a:p>
          </p:txBody>
        </p:sp>
      </p:grpSp>
      <p:grpSp>
        <p:nvGrpSpPr>
          <p:cNvPr id="101" name="그룹 74"/>
          <p:cNvGrpSpPr/>
          <p:nvPr/>
        </p:nvGrpSpPr>
        <p:grpSpPr>
          <a:xfrm>
            <a:off x="575567" y="4992727"/>
            <a:ext cx="3852417" cy="506180"/>
            <a:chOff x="1077516" y="999966"/>
            <a:chExt cx="3851977" cy="506180"/>
          </a:xfrm>
        </p:grpSpPr>
        <p:sp>
          <p:nvSpPr>
            <p:cNvPr id="102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>
            <a:xfrm>
              <a:off x="1833165" y="1102358"/>
              <a:ext cx="3096328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사회문제 해결 </a:t>
              </a:r>
              <a:r>
                <a:rPr lang="en-US" altLang="ko-KR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/</a:t>
              </a: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 응용서비스 기대효과</a:t>
              </a:r>
            </a:p>
          </p:txBody>
        </p:sp>
        <p:sp>
          <p:nvSpPr>
            <p:cNvPr id="104" name="TextBox 13"/>
            <p:cNvSpPr txBox="1">
              <a:spLocks noChangeArrowheads="1"/>
            </p:cNvSpPr>
            <p:nvPr/>
          </p:nvSpPr>
          <p:spPr>
            <a:xfrm>
              <a:off x="1077516" y="999966"/>
              <a:ext cx="508415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07</a:t>
              </a:r>
            </a:p>
          </p:txBody>
        </p:sp>
      </p:grpSp>
      <p:grpSp>
        <p:nvGrpSpPr>
          <p:cNvPr id="39" name="그룹 79"/>
          <p:cNvGrpSpPr/>
          <p:nvPr/>
        </p:nvGrpSpPr>
        <p:grpSpPr>
          <a:xfrm>
            <a:off x="575143" y="5659124"/>
            <a:ext cx="3708825" cy="506180"/>
            <a:chOff x="1077515" y="999966"/>
            <a:chExt cx="3708825" cy="506180"/>
          </a:xfrm>
        </p:grpSpPr>
        <p:sp>
          <p:nvSpPr>
            <p:cNvPr id="40" name="Oval 3"/>
            <p:cNvSpPr>
              <a:spLocks noChangeArrowheads="1"/>
            </p:cNvSpPr>
            <p:nvPr/>
          </p:nvSpPr>
          <p:spPr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70A2DD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70A2DD"/>
                </a:solidFill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>
            <a:xfrm>
              <a:off x="1833589" y="1112515"/>
              <a:ext cx="2952751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70A2DD"/>
                  </a:solidFill>
                  <a:latin typeface="+mj-lt"/>
                  <a:ea typeface="맑은 고딕"/>
                </a:rPr>
                <a:t>개발과정 제한점</a:t>
              </a:r>
              <a:endParaRPr lang="ko-KR" altLang="en-US" sz="1400" b="1" dirty="0">
                <a:solidFill>
                  <a:srgbClr val="70A2DD"/>
                </a:solidFill>
              </a:endParaRP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>
            <a:xfrm>
              <a:off x="1077515" y="999966"/>
              <a:ext cx="508473" cy="47705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500" b="1" dirty="0">
                  <a:solidFill>
                    <a:srgbClr val="70A2DD"/>
                  </a:solidFill>
                  <a:latin typeface="+mj-lt"/>
                  <a:ea typeface="맑은 고딕"/>
                  <a:cs typeface="+mn-cs"/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/>
                <a:ea typeface="HY헤드라인M"/>
              </a:rPr>
              <a:t>팀 소개</a:t>
            </a:r>
            <a:endParaRPr lang="en-US" altLang="ko-KR" sz="32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HY헤드라인M"/>
              <a:ea typeface="HY헤드라인M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A33913B-3161-410D-8237-659ADF5FBDDA}"/>
              </a:ext>
            </a:extLst>
          </p:cNvPr>
          <p:cNvSpPr/>
          <p:nvPr/>
        </p:nvSpPr>
        <p:spPr>
          <a:xfrm>
            <a:off x="4742866" y="1987724"/>
            <a:ext cx="2046682" cy="1100367"/>
          </a:xfrm>
          <a:custGeom>
            <a:avLst/>
            <a:gdLst>
              <a:gd name="connsiteX0" fmla="*/ 0 w 2046682"/>
              <a:gd name="connsiteY0" fmla="*/ 0 h 1100367"/>
              <a:gd name="connsiteX1" fmla="*/ 2046682 w 2046682"/>
              <a:gd name="connsiteY1" fmla="*/ 0 h 1100367"/>
              <a:gd name="connsiteX2" fmla="*/ 2046682 w 2046682"/>
              <a:gd name="connsiteY2" fmla="*/ 1100367 h 1100367"/>
              <a:gd name="connsiteX3" fmla="*/ 0 w 2046682"/>
              <a:gd name="connsiteY3" fmla="*/ 1100367 h 1100367"/>
              <a:gd name="connsiteX4" fmla="*/ 0 w 2046682"/>
              <a:gd name="connsiteY4" fmla="*/ 0 h 110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682" h="1100367">
                <a:moveTo>
                  <a:pt x="0" y="0"/>
                </a:moveTo>
                <a:lnTo>
                  <a:pt x="2046682" y="0"/>
                </a:lnTo>
                <a:lnTo>
                  <a:pt x="2046682" y="1100367"/>
                </a:lnTo>
                <a:lnTo>
                  <a:pt x="0" y="11003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91B2F95-CDE7-4F8E-98EB-675067B27A88}"/>
              </a:ext>
            </a:extLst>
          </p:cNvPr>
          <p:cNvSpPr/>
          <p:nvPr/>
        </p:nvSpPr>
        <p:spPr>
          <a:xfrm>
            <a:off x="4735032" y="5011534"/>
            <a:ext cx="2046682" cy="1100367"/>
          </a:xfrm>
          <a:custGeom>
            <a:avLst/>
            <a:gdLst>
              <a:gd name="connsiteX0" fmla="*/ 0 w 2046682"/>
              <a:gd name="connsiteY0" fmla="*/ 0 h 1100367"/>
              <a:gd name="connsiteX1" fmla="*/ 2046682 w 2046682"/>
              <a:gd name="connsiteY1" fmla="*/ 0 h 1100367"/>
              <a:gd name="connsiteX2" fmla="*/ 2046682 w 2046682"/>
              <a:gd name="connsiteY2" fmla="*/ 1100367 h 1100367"/>
              <a:gd name="connsiteX3" fmla="*/ 0 w 2046682"/>
              <a:gd name="connsiteY3" fmla="*/ 1100367 h 1100367"/>
              <a:gd name="connsiteX4" fmla="*/ 0 w 2046682"/>
              <a:gd name="connsiteY4" fmla="*/ 0 h 110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682" h="1100367">
                <a:moveTo>
                  <a:pt x="0" y="0"/>
                </a:moveTo>
                <a:lnTo>
                  <a:pt x="2046682" y="0"/>
                </a:lnTo>
                <a:lnTo>
                  <a:pt x="2046682" y="1100367"/>
                </a:lnTo>
                <a:lnTo>
                  <a:pt x="0" y="11003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B57DD7-04A8-4D69-A8ED-10CF9D764CD0}"/>
              </a:ext>
            </a:extLst>
          </p:cNvPr>
          <p:cNvGrpSpPr/>
          <p:nvPr/>
        </p:nvGrpSpPr>
        <p:grpSpPr>
          <a:xfrm>
            <a:off x="2051059" y="1531439"/>
            <a:ext cx="5041882" cy="4947251"/>
            <a:chOff x="503020" y="1531439"/>
            <a:chExt cx="5041882" cy="4947251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1327724-E353-483C-AB4B-943A2C3704F3}"/>
                </a:ext>
              </a:extLst>
            </p:cNvPr>
            <p:cNvSpPr/>
            <p:nvPr/>
          </p:nvSpPr>
          <p:spPr>
            <a:xfrm>
              <a:off x="503020" y="3092655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ADC5E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2457" tIns="369611" rIns="332458" bIns="369610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200" kern="1200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5AF5FA0-E1AE-49A4-B86F-182FFE60DFA8}"/>
                </a:ext>
              </a:extLst>
            </p:cNvPr>
            <p:cNvSpPr/>
            <p:nvPr/>
          </p:nvSpPr>
          <p:spPr>
            <a:xfrm>
              <a:off x="3091083" y="1531439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6B95C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2457" tIns="369611" rIns="332458" bIns="369610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200" kern="1200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91768E4-2EDD-471F-B5D1-1F07C3AF735A}"/>
                </a:ext>
              </a:extLst>
            </p:cNvPr>
            <p:cNvSpPr/>
            <p:nvPr/>
          </p:nvSpPr>
          <p:spPr>
            <a:xfrm>
              <a:off x="1367908" y="1531439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ADC5E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637" tIns="285791" rIns="248638" bIns="28579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95B6CAC-04D0-45B2-9AA2-E2912B7BFE7A}"/>
                </a:ext>
              </a:extLst>
            </p:cNvPr>
            <p:cNvSpPr/>
            <p:nvPr/>
          </p:nvSpPr>
          <p:spPr>
            <a:xfrm>
              <a:off x="3949369" y="3088091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6B95C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637" tIns="285791" rIns="248638" bIns="28579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9871FF4-F8C8-4D9A-8F95-EDDFB3FDBFD2}"/>
                </a:ext>
              </a:extLst>
            </p:cNvPr>
            <p:cNvSpPr/>
            <p:nvPr/>
          </p:nvSpPr>
          <p:spPr>
            <a:xfrm>
              <a:off x="3091083" y="4644744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6B95C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2457" tIns="369611" rIns="332458" bIns="369610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2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2A6CB98-4DC7-4ABC-B01C-CAE10D87A18F}"/>
                </a:ext>
              </a:extLst>
            </p:cNvPr>
            <p:cNvSpPr/>
            <p:nvPr/>
          </p:nvSpPr>
          <p:spPr>
            <a:xfrm>
              <a:off x="1367908" y="4644744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rgbClr val="ADC5E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637" tIns="285791" rIns="248638" bIns="28579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54738B1-EBF9-4DED-99B5-02BFEF328EAD}"/>
                </a:ext>
              </a:extLst>
            </p:cNvPr>
            <p:cNvSpPr/>
            <p:nvPr/>
          </p:nvSpPr>
          <p:spPr>
            <a:xfrm>
              <a:off x="1812324" y="2600643"/>
              <a:ext cx="2429876" cy="2792962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2457" tIns="369611" rIns="332458" bIns="369610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200" kern="1200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FF82386-1773-4CFA-9293-D61516E1E263}"/>
                </a:ext>
              </a:extLst>
            </p:cNvPr>
            <p:cNvSpPr/>
            <p:nvPr/>
          </p:nvSpPr>
          <p:spPr>
            <a:xfrm>
              <a:off x="2226195" y="3088091"/>
              <a:ext cx="1595533" cy="1833946"/>
            </a:xfrm>
            <a:custGeom>
              <a:avLst/>
              <a:gdLst>
                <a:gd name="connsiteX0" fmla="*/ 0 w 1833945"/>
                <a:gd name="connsiteY0" fmla="*/ 797766 h 1595532"/>
                <a:gd name="connsiteX1" fmla="*/ 398883 w 1833945"/>
                <a:gd name="connsiteY1" fmla="*/ 0 h 1595532"/>
                <a:gd name="connsiteX2" fmla="*/ 1435062 w 1833945"/>
                <a:gd name="connsiteY2" fmla="*/ 0 h 1595532"/>
                <a:gd name="connsiteX3" fmla="*/ 1833945 w 1833945"/>
                <a:gd name="connsiteY3" fmla="*/ 797766 h 1595532"/>
                <a:gd name="connsiteX4" fmla="*/ 1435062 w 1833945"/>
                <a:gd name="connsiteY4" fmla="*/ 1595532 h 1595532"/>
                <a:gd name="connsiteX5" fmla="*/ 398883 w 1833945"/>
                <a:gd name="connsiteY5" fmla="*/ 1595532 h 1595532"/>
                <a:gd name="connsiteX6" fmla="*/ 0 w 1833945"/>
                <a:gd name="connsiteY6" fmla="*/ 797766 h 159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3945" h="1595532">
                  <a:moveTo>
                    <a:pt x="916972" y="0"/>
                  </a:moveTo>
                  <a:lnTo>
                    <a:pt x="1833944" y="347028"/>
                  </a:lnTo>
                  <a:lnTo>
                    <a:pt x="1833944" y="1248504"/>
                  </a:lnTo>
                  <a:lnTo>
                    <a:pt x="916973" y="1595532"/>
                  </a:lnTo>
                  <a:lnTo>
                    <a:pt x="1" y="1248504"/>
                  </a:lnTo>
                  <a:lnTo>
                    <a:pt x="1" y="347028"/>
                  </a:lnTo>
                  <a:lnTo>
                    <a:pt x="916972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2457" tIns="369611" rIns="332458" bIns="369610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200" kern="1200" dirty="0"/>
            </a:p>
          </p:txBody>
        </p:sp>
        <p:pic>
          <p:nvPicPr>
            <p:cNvPr id="20" name="그래픽 19" descr="물결">
              <a:extLst>
                <a:ext uri="{FF2B5EF4-FFF2-40B4-BE49-F238E27FC236}">
                  <a16:creationId xmlns:a16="http://schemas.microsoft.com/office/drawing/2014/main" id="{92496108-607E-457D-8CC4-AAAF043C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19672" y="1690278"/>
              <a:ext cx="1148419" cy="11484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873AAB-BDE9-4B5B-9DA9-BC037A638E67}"/>
                </a:ext>
              </a:extLst>
            </p:cNvPr>
            <p:cNvSpPr txBox="1"/>
            <p:nvPr/>
          </p:nvSpPr>
          <p:spPr>
            <a:xfrm>
              <a:off x="1837754" y="2592004"/>
              <a:ext cx="652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/>
                  </a:solidFill>
                  <a:latin typeface="+mj-lt"/>
                </a:rPr>
                <a:t>S</a:t>
              </a:r>
              <a:r>
                <a:rPr lang="en-US" altLang="ko-KR" sz="2400" b="1" dirty="0">
                  <a:solidFill>
                    <a:srgbClr val="17375E"/>
                  </a:solidFill>
                  <a:latin typeface="+mj-lt"/>
                </a:rPr>
                <a:t>ea</a:t>
              </a:r>
              <a:endParaRPr lang="ko-KR" altLang="en-US" sz="2400" b="1" dirty="0">
                <a:solidFill>
                  <a:srgbClr val="17375E"/>
                </a:solidFill>
                <a:latin typeface="+mj-lt"/>
              </a:endParaRPr>
            </a:p>
          </p:txBody>
        </p:sp>
        <p:pic>
          <p:nvPicPr>
            <p:cNvPr id="25" name="그래픽 24" descr="구명 환">
              <a:extLst>
                <a:ext uri="{FF2B5EF4-FFF2-40B4-BE49-F238E27FC236}">
                  <a16:creationId xmlns:a16="http://schemas.microsoft.com/office/drawing/2014/main" id="{DB5C80FE-7B68-464C-89C1-27ECA2A3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092" y="3270786"/>
              <a:ext cx="1148419" cy="11484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809B99-E5E4-4034-9FE2-63BCA4CBDF13}"/>
                </a:ext>
              </a:extLst>
            </p:cNvPr>
            <p:cNvSpPr txBox="1"/>
            <p:nvPr/>
          </p:nvSpPr>
          <p:spPr>
            <a:xfrm>
              <a:off x="925258" y="4246401"/>
              <a:ext cx="773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/>
                  </a:solidFill>
                  <a:latin typeface="+mj-lt"/>
                </a:rPr>
                <a:t>S</a:t>
              </a:r>
              <a:r>
                <a:rPr lang="en-US" altLang="ko-KR" sz="2400" b="1" dirty="0">
                  <a:solidFill>
                    <a:srgbClr val="17375E"/>
                  </a:solidFill>
                  <a:latin typeface="+mj-lt"/>
                </a:rPr>
                <a:t>afe</a:t>
              </a:r>
              <a:endParaRPr lang="ko-KR" altLang="en-US" sz="2400" b="1" dirty="0">
                <a:solidFill>
                  <a:srgbClr val="17375E"/>
                </a:solidFill>
                <a:latin typeface="+mj-lt"/>
              </a:endParaRPr>
            </a:p>
          </p:txBody>
        </p:sp>
        <p:pic>
          <p:nvPicPr>
            <p:cNvPr id="30" name="그래픽 29" descr="단일 톱니바퀴">
              <a:extLst>
                <a:ext uri="{FF2B5EF4-FFF2-40B4-BE49-F238E27FC236}">
                  <a16:creationId xmlns:a16="http://schemas.microsoft.com/office/drawing/2014/main" id="{BEC4CA34-9F03-4CB8-9BBC-DADD4552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95272" y="4828035"/>
              <a:ext cx="1148418" cy="11484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A92B96-A147-49CD-A6E8-D4E8E3C6C193}"/>
                </a:ext>
              </a:extLst>
            </p:cNvPr>
            <p:cNvSpPr txBox="1"/>
            <p:nvPr/>
          </p:nvSpPr>
          <p:spPr>
            <a:xfrm>
              <a:off x="1629950" y="5739731"/>
              <a:ext cx="1148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2"/>
                  </a:solidFill>
                  <a:latin typeface="+mj-lt"/>
                </a:rPr>
                <a:t>S</a:t>
              </a:r>
              <a:r>
                <a:rPr lang="en-US" altLang="ko-KR" sz="2400" b="1" dirty="0">
                  <a:solidFill>
                    <a:srgbClr val="17375E"/>
                  </a:solidFill>
                  <a:latin typeface="+mj-lt"/>
                </a:rPr>
                <a:t>ystem</a:t>
              </a:r>
              <a:endParaRPr lang="ko-KR" altLang="en-US" sz="2400" b="1" dirty="0">
                <a:solidFill>
                  <a:srgbClr val="17375E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1FE22-B724-4597-8031-AE1A192743CF}"/>
                </a:ext>
              </a:extLst>
            </p:cNvPr>
            <p:cNvSpPr txBox="1"/>
            <p:nvPr/>
          </p:nvSpPr>
          <p:spPr>
            <a:xfrm>
              <a:off x="2598549" y="3539143"/>
              <a:ext cx="8627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+mj-lt"/>
                </a:rPr>
                <a:t>3</a:t>
              </a:r>
              <a:r>
                <a:rPr lang="en-US" altLang="ko-KR" sz="5400" b="1" dirty="0">
                  <a:solidFill>
                    <a:schemeClr val="accent2"/>
                  </a:solidFill>
                  <a:latin typeface="+mj-lt"/>
                </a:rPr>
                <a:t>S</a:t>
              </a:r>
              <a:endParaRPr lang="ko-KR" altLang="en-US" sz="54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91148B-52F3-46DF-8C10-61A8A4585B24}"/>
                </a:ext>
              </a:extLst>
            </p:cNvPr>
            <p:cNvSpPr txBox="1"/>
            <p:nvPr/>
          </p:nvSpPr>
          <p:spPr>
            <a:xfrm>
              <a:off x="3334851" y="222267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차형석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97A914-4DC7-4B40-843E-1A7D67F6A1B2}"/>
                </a:ext>
              </a:extLst>
            </p:cNvPr>
            <p:cNvSpPr txBox="1"/>
            <p:nvPr/>
          </p:nvSpPr>
          <p:spPr>
            <a:xfrm>
              <a:off x="4188868" y="377792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박인규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AC090E-B385-47AB-AFF7-CF163C42EA1D}"/>
                </a:ext>
              </a:extLst>
            </p:cNvPr>
            <p:cNvSpPr txBox="1"/>
            <p:nvPr/>
          </p:nvSpPr>
          <p:spPr>
            <a:xfrm>
              <a:off x="3315542" y="533088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이현철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6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ABD061-94AE-40D3-98CF-67C7B523DAC4}"/>
              </a:ext>
            </a:extLst>
          </p:cNvPr>
          <p:cNvSpPr/>
          <p:nvPr/>
        </p:nvSpPr>
        <p:spPr>
          <a:xfrm>
            <a:off x="250486" y="1479868"/>
            <a:ext cx="8641993" cy="5117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6FE8B1E-25B0-4B5C-8606-BEB85BE8763B}"/>
              </a:ext>
            </a:extLst>
          </p:cNvPr>
          <p:cNvSpPr/>
          <p:nvPr/>
        </p:nvSpPr>
        <p:spPr>
          <a:xfrm>
            <a:off x="971599" y="1479868"/>
            <a:ext cx="7920879" cy="5140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B7BD80-3D07-42C7-AEDB-78A6C1798B34}"/>
              </a:ext>
            </a:extLst>
          </p:cNvPr>
          <p:cNvSpPr/>
          <p:nvPr/>
        </p:nvSpPr>
        <p:spPr>
          <a:xfrm>
            <a:off x="250486" y="1467006"/>
            <a:ext cx="721112" cy="513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30C51B-6CAB-42CA-A59B-911193D358B7}"/>
              </a:ext>
            </a:extLst>
          </p:cNvPr>
          <p:cNvSpPr/>
          <p:nvPr/>
        </p:nvSpPr>
        <p:spPr>
          <a:xfrm>
            <a:off x="901262" y="2205552"/>
            <a:ext cx="4822866" cy="2951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래픽 5" descr="텔레비전">
            <a:extLst>
              <a:ext uri="{FF2B5EF4-FFF2-40B4-BE49-F238E27FC236}">
                <a16:creationId xmlns:a16="http://schemas.microsoft.com/office/drawing/2014/main" id="{C7649FF4-E1A2-4BCF-A6DE-252BBF4D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951810"/>
            <a:ext cx="5798776" cy="61065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/>
                <a:ea typeface="HY헤드라인M"/>
              </a:rPr>
              <a:t>주제 선정 계기</a:t>
            </a:r>
          </a:p>
        </p:txBody>
      </p:sp>
      <p:sp>
        <p:nvSpPr>
          <p:cNvPr id="59" name="타원형 설명선 58"/>
          <p:cNvSpPr/>
          <p:nvPr/>
        </p:nvSpPr>
        <p:spPr>
          <a:xfrm>
            <a:off x="1354812" y="3119952"/>
            <a:ext cx="3816424" cy="903060"/>
          </a:xfrm>
          <a:prstGeom prst="roundRect">
            <a:avLst/>
          </a:prstGeom>
          <a:solidFill>
            <a:srgbClr val="BBCCD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None/>
              <a:defRPr/>
            </a:pP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7.19</a:t>
            </a: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 을왕리 해수욕장으로 가족과 함께</a:t>
            </a:r>
            <a:r>
              <a:rPr lang="ko-KR" altLang="en-US" sz="1400" b="1" spc="-100" dirty="0">
                <a:solidFill>
                  <a:srgbClr val="F5F8FA"/>
                </a:solidFill>
                <a:effectLst/>
                <a:latin typeface="맑은 고딕"/>
                <a:ea typeface="맑은 고딕"/>
              </a:rPr>
              <a:t> 방문한</a:t>
            </a:r>
            <a:endParaRPr lang="en-US" altLang="ko-KR" sz="1400" b="1" spc="-100" dirty="0">
              <a:solidFill>
                <a:srgbClr val="F5F8FA"/>
              </a:solidFill>
              <a:effectLst/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buNone/>
              <a:defRPr/>
            </a:pPr>
            <a:endParaRPr lang="en-US" altLang="ko-KR" sz="300" b="1" spc="-100" dirty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buNone/>
              <a:defRPr/>
            </a:pP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6</a:t>
            </a: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살 남아가 이안류에 휩쓸려 구조되었다</a:t>
            </a: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61" name="타원형 설명선 60"/>
          <p:cNvSpPr/>
          <p:nvPr/>
        </p:nvSpPr>
        <p:spPr>
          <a:xfrm flipH="1">
            <a:off x="6339362" y="1844829"/>
            <a:ext cx="2291373" cy="1253194"/>
          </a:xfrm>
          <a:prstGeom prst="wedgeRoundRectCallout">
            <a:avLst>
              <a:gd name="adj1" fmla="val -7179"/>
              <a:gd name="adj2" fmla="val 6989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None/>
              <a:defRPr/>
            </a:pPr>
            <a:r>
              <a:rPr lang="ko-KR" altLang="en-US" sz="1400" b="1" spc="-100" dirty="0">
                <a:solidFill>
                  <a:srgbClr val="2C6CA9"/>
                </a:solidFill>
                <a:effectLst/>
                <a:latin typeface="맑은 고딕"/>
                <a:ea typeface="맑은 고딕"/>
              </a:rPr>
              <a:t>이안류를 사전에 감지하여</a:t>
            </a:r>
            <a:endParaRPr lang="en-US" altLang="ko-KR" sz="1400" b="1" spc="-100" dirty="0">
              <a:solidFill>
                <a:srgbClr val="2C6CA9"/>
              </a:solidFill>
              <a:effectLst/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buNone/>
              <a:defRPr/>
            </a:pPr>
            <a:endParaRPr lang="en-US" altLang="ko-KR" sz="300" b="1" spc="-100" dirty="0">
              <a:solidFill>
                <a:srgbClr val="2C6CA9"/>
              </a:solidFill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buNone/>
              <a:defRPr/>
            </a:pPr>
            <a:r>
              <a:rPr lang="ko-KR" altLang="en-US" sz="1400" b="1" spc="-100" dirty="0">
                <a:solidFill>
                  <a:srgbClr val="2C6CA9"/>
                </a:solidFill>
                <a:latin typeface="맑은 고딕"/>
                <a:ea typeface="맑은 고딕"/>
              </a:rPr>
              <a:t>사고를</a:t>
            </a:r>
            <a:r>
              <a:rPr lang="ko-KR" altLang="en-US" sz="1400" b="1" spc="-100" dirty="0">
                <a:solidFill>
                  <a:srgbClr val="2C6CA9"/>
                </a:solidFill>
                <a:effectLst/>
                <a:latin typeface="맑은 고딕"/>
                <a:ea typeface="맑은 고딕"/>
              </a:rPr>
              <a:t> 예방할 순 없을까</a:t>
            </a:r>
            <a:r>
              <a:rPr lang="en-US" altLang="ko-KR" sz="1400" b="1" spc="-100" dirty="0">
                <a:solidFill>
                  <a:srgbClr val="2C6CA9"/>
                </a:solidFill>
                <a:effectLst/>
                <a:latin typeface="맑은 고딕"/>
                <a:ea typeface="맑은 고딕"/>
              </a:rPr>
              <a:t>?</a:t>
            </a:r>
          </a:p>
        </p:txBody>
      </p:sp>
      <p:sp>
        <p:nvSpPr>
          <p:cNvPr id="62" name="타원형 설명선 61"/>
          <p:cNvSpPr/>
          <p:nvPr/>
        </p:nvSpPr>
        <p:spPr>
          <a:xfrm>
            <a:off x="1354812" y="4109295"/>
            <a:ext cx="3816424" cy="903061"/>
          </a:xfrm>
          <a:prstGeom prst="roundRect">
            <a:avLst/>
          </a:prstGeom>
          <a:solidFill>
            <a:srgbClr val="BBCCD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None/>
              <a:defRPr/>
            </a:pP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8.9 </a:t>
            </a: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해운대해수욕장</a:t>
            </a: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앞 해상에서 이안류에</a:t>
            </a:r>
            <a:endParaRPr lang="en-US" altLang="ko-KR" sz="1400" b="1" spc="-100" dirty="0">
              <a:solidFill>
                <a:srgbClr val="FFFFFF"/>
              </a:solidFill>
              <a:effectLst/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buNone/>
              <a:defRPr/>
            </a:pPr>
            <a:endParaRPr lang="en-US" altLang="ko-KR" sz="300" b="1" spc="-100" dirty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>
              <a:buClr>
                <a:srgbClr val="000000"/>
              </a:buClr>
              <a:defRPr/>
            </a:pP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휩쓸린 외국인을 서퍼 </a:t>
            </a: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3</a:t>
            </a:r>
            <a:r>
              <a:rPr lang="ko-KR" altLang="en-US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명이 구조하였다</a:t>
            </a:r>
            <a:r>
              <a:rPr lang="en-US" altLang="ko-KR" sz="1400" b="1" spc="-100" dirty="0">
                <a:solidFill>
                  <a:srgbClr val="FFFFFF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algn="ctr">
              <a:buClr>
                <a:srgbClr val="000000"/>
              </a:buClr>
              <a:buNone/>
              <a:defRPr/>
            </a:pPr>
            <a:endParaRPr lang="en-US" altLang="ko-KR" sz="300" b="1" spc="-100" dirty="0">
              <a:solidFill>
                <a:srgbClr val="FFFFFF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63F4F-57FF-444E-A921-C54A22B164AE}"/>
              </a:ext>
            </a:extLst>
          </p:cNvPr>
          <p:cNvSpPr txBox="1"/>
          <p:nvPr/>
        </p:nvSpPr>
        <p:spPr>
          <a:xfrm>
            <a:off x="3870356" y="3792388"/>
            <a:ext cx="1853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1" dirty="0">
                <a:solidFill>
                  <a:schemeClr val="tx2"/>
                </a:solidFill>
                <a:latin typeface="+mj-ea"/>
                <a:ea typeface="+mj-ea"/>
              </a:rPr>
              <a:t>* </a:t>
            </a:r>
            <a:r>
              <a:rPr lang="ko-KR" altLang="en-US" sz="1000" b="1" i="1" dirty="0">
                <a:solidFill>
                  <a:schemeClr val="tx2"/>
                </a:solidFill>
                <a:latin typeface="+mj-ea"/>
                <a:ea typeface="+mj-ea"/>
              </a:rPr>
              <a:t>출처 </a:t>
            </a:r>
            <a:r>
              <a:rPr lang="en-US" altLang="ko-KR" sz="1000" b="1" i="1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000" b="1" spc="-100" dirty="0">
                <a:solidFill>
                  <a:srgbClr val="4848FF"/>
                </a:solidFill>
                <a:effectLst/>
                <a:latin typeface="+mj-ea"/>
                <a:ea typeface="+mj-ea"/>
                <a:hlinkClick r:id="rId4" tooltip="http://www.newsfreezone.co.kr/news/articleView.html?idxno=24979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뉴스프리존</a:t>
            </a:r>
            <a:endParaRPr lang="ko-KR" altLang="en-US" sz="1000" b="1" i="1" dirty="0">
              <a:solidFill>
                <a:srgbClr val="4848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06980-F9A1-412E-B92B-1A5C3BC1967A}"/>
              </a:ext>
            </a:extLst>
          </p:cNvPr>
          <p:cNvSpPr txBox="1"/>
          <p:nvPr/>
        </p:nvSpPr>
        <p:spPr>
          <a:xfrm>
            <a:off x="3870357" y="4784382"/>
            <a:ext cx="1853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1" dirty="0">
                <a:solidFill>
                  <a:schemeClr val="tx2"/>
                </a:solidFill>
                <a:latin typeface="+mj-ea"/>
                <a:ea typeface="+mj-ea"/>
              </a:rPr>
              <a:t>* </a:t>
            </a:r>
            <a:r>
              <a:rPr lang="ko-KR" altLang="en-US" sz="1000" b="1" i="1" dirty="0">
                <a:solidFill>
                  <a:schemeClr val="tx2"/>
                </a:solidFill>
                <a:latin typeface="+mj-ea"/>
                <a:ea typeface="+mj-ea"/>
              </a:rPr>
              <a:t>출처 </a:t>
            </a:r>
            <a:r>
              <a:rPr lang="en-US" altLang="ko-KR" sz="1000" b="1" i="1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en-US" altLang="ko-KR" sz="1000" b="1" spc="-100" dirty="0">
                <a:solidFill>
                  <a:srgbClr val="4848FF"/>
                </a:solidFill>
                <a:effectLst/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KBS NEWS</a:t>
            </a:r>
            <a:endParaRPr lang="ko-KR" altLang="en-US" sz="1000" b="1" i="1" dirty="0">
              <a:solidFill>
                <a:srgbClr val="4848FF"/>
              </a:solidFill>
              <a:latin typeface="+mj-ea"/>
              <a:ea typeface="+mj-ea"/>
            </a:endParaRPr>
          </a:p>
        </p:txBody>
      </p:sp>
      <p:pic>
        <p:nvPicPr>
          <p:cNvPr id="10" name="그래픽 9" descr="지구 전 아프리카 및 유럽">
            <a:extLst>
              <a:ext uri="{FF2B5EF4-FFF2-40B4-BE49-F238E27FC236}">
                <a16:creationId xmlns:a16="http://schemas.microsoft.com/office/drawing/2014/main" id="{8A6CA0DA-1EC1-4C7F-82FC-873CDC8A7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262" y="220555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767A0-9CC3-4BAA-ACC3-69E2A37D85A8}"/>
              </a:ext>
            </a:extLst>
          </p:cNvPr>
          <p:cNvSpPr txBox="1"/>
          <p:nvPr/>
        </p:nvSpPr>
        <p:spPr>
          <a:xfrm>
            <a:off x="1815662" y="2390781"/>
            <a:ext cx="1532202" cy="60016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C6CA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NEWS</a:t>
            </a:r>
          </a:p>
          <a:p>
            <a:pPr algn="ctr"/>
            <a:endParaRPr lang="ko-KR" altLang="en-US" sz="100" dirty="0">
              <a:solidFill>
                <a:srgbClr val="2C6CA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38B250-45FD-41BC-9FFD-73C1172D6A2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8264" y="3387067"/>
            <a:ext cx="1017918" cy="29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이안류 발생원인 및 해결방안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C807A-F2EE-45C9-BD5B-79B973B86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41" y="2297832"/>
            <a:ext cx="4332859" cy="4320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785940-6F98-4A03-A681-E4EF26EF8810}"/>
              </a:ext>
            </a:extLst>
          </p:cNvPr>
          <p:cNvSpPr txBox="1"/>
          <p:nvPr/>
        </p:nvSpPr>
        <p:spPr>
          <a:xfrm>
            <a:off x="1979712" y="4165049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이안류</a:t>
            </a:r>
            <a:endParaRPr lang="ko-KR" altLang="en-US" sz="2400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AD3C8-5838-4492-8C63-B2D7B04B1847}"/>
              </a:ext>
            </a:extLst>
          </p:cNvPr>
          <p:cNvSpPr txBox="1"/>
          <p:nvPr/>
        </p:nvSpPr>
        <p:spPr>
          <a:xfrm>
            <a:off x="151486" y="1772816"/>
            <a:ext cx="43396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해안 가까이에서 파도가 부서지면서 한곳으로 밀려든 해수가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좁은 폭을 통하여 다시 바다로 빠르게 빠져나가는 흐름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646904-546B-476F-83CF-D133FC6E7B93}"/>
              </a:ext>
            </a:extLst>
          </p:cNvPr>
          <p:cNvSpPr/>
          <p:nvPr/>
        </p:nvSpPr>
        <p:spPr>
          <a:xfrm>
            <a:off x="251521" y="1484784"/>
            <a:ext cx="288032" cy="28803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D7051-275F-4025-85ED-6FFEFF10D6AA}"/>
              </a:ext>
            </a:extLst>
          </p:cNvPr>
          <p:cNvSpPr txBox="1"/>
          <p:nvPr/>
        </p:nvSpPr>
        <p:spPr>
          <a:xfrm>
            <a:off x="539553" y="1436440"/>
            <a:ext cx="13324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이안류란</a:t>
            </a:r>
            <a:r>
              <a:rPr lang="en-US" altLang="ko-KR" sz="19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9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E15FB-2D79-4FB0-9FFD-CA3D5DB7C895}"/>
              </a:ext>
            </a:extLst>
          </p:cNvPr>
          <p:cNvSpPr/>
          <p:nvPr/>
        </p:nvSpPr>
        <p:spPr>
          <a:xfrm>
            <a:off x="4697335" y="1484784"/>
            <a:ext cx="813048" cy="813048"/>
          </a:xfrm>
          <a:prstGeom prst="rect">
            <a:avLst/>
          </a:prstGeom>
          <a:solidFill>
            <a:srgbClr val="376092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0F3744-D805-437F-82C9-4D39F5893795}"/>
              </a:ext>
            </a:extLst>
          </p:cNvPr>
          <p:cNvSpPr/>
          <p:nvPr/>
        </p:nvSpPr>
        <p:spPr>
          <a:xfrm>
            <a:off x="4693515" y="2420888"/>
            <a:ext cx="813048" cy="813048"/>
          </a:xfrm>
          <a:prstGeom prst="rect">
            <a:avLst/>
          </a:prstGeom>
          <a:solidFill>
            <a:srgbClr val="376092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A99C1F-C440-4AC8-9BA0-2834D378EB5E}"/>
              </a:ext>
            </a:extLst>
          </p:cNvPr>
          <p:cNvSpPr/>
          <p:nvPr/>
        </p:nvSpPr>
        <p:spPr>
          <a:xfrm>
            <a:off x="4693515" y="3369600"/>
            <a:ext cx="813048" cy="813048"/>
          </a:xfrm>
          <a:prstGeom prst="rect">
            <a:avLst/>
          </a:prstGeom>
          <a:solidFill>
            <a:srgbClr val="376092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C40BF3-7396-4CE8-A0C8-700F813EC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74" y="2505651"/>
            <a:ext cx="656130" cy="6561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9DF26C-FB04-41FB-B0DD-A258E4836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13" y="3437754"/>
            <a:ext cx="676740" cy="676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445889-9896-4EA9-A24B-491987388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48" y="1589251"/>
            <a:ext cx="708581" cy="7085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2FEEB9-44D4-4C31-B1EF-B6DC9A5AE828}"/>
              </a:ext>
            </a:extLst>
          </p:cNvPr>
          <p:cNvSpPr txBox="1"/>
          <p:nvPr/>
        </p:nvSpPr>
        <p:spPr>
          <a:xfrm>
            <a:off x="5484735" y="143644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6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</a:t>
            </a:r>
            <a:endParaRPr lang="ko-KR" altLang="en-US" sz="16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CCC12-D031-4BFF-8B6B-D1AAF76344FA}"/>
              </a:ext>
            </a:extLst>
          </p:cNvPr>
          <p:cNvSpPr txBox="1"/>
          <p:nvPr/>
        </p:nvSpPr>
        <p:spPr>
          <a:xfrm>
            <a:off x="5510383" y="1743075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외해에서 강한 바람으로 인해 높은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파도가 형성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쇄파대가 넓게 형성되면서 이안류 발생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16032-9130-43E2-990B-0E64065779C1}"/>
              </a:ext>
            </a:extLst>
          </p:cNvPr>
          <p:cNvSpPr txBox="1"/>
          <p:nvPr/>
        </p:nvSpPr>
        <p:spPr>
          <a:xfrm>
            <a:off x="5484735" y="238329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6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지형</a:t>
            </a:r>
            <a:endParaRPr lang="ko-KR" altLang="en-US" sz="16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A811E7-0D13-41E0-8799-8C08281356E5}"/>
              </a:ext>
            </a:extLst>
          </p:cNvPr>
          <p:cNvSpPr txBox="1"/>
          <p:nvPr/>
        </p:nvSpPr>
        <p:spPr>
          <a:xfrm>
            <a:off x="5510383" y="2689927"/>
            <a:ext cx="33650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일반적으로 수심이 깊은 곳의 유입파고가 적은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곳에서 이안류 발생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293395-417A-4FAC-B77F-028488242ABA}"/>
              </a:ext>
            </a:extLst>
          </p:cNvPr>
          <p:cNvSpPr txBox="1"/>
          <p:nvPr/>
        </p:nvSpPr>
        <p:spPr>
          <a:xfrm>
            <a:off x="5478533" y="3333422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6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해상의 여러 가지 원인</a:t>
            </a:r>
            <a:endParaRPr lang="ko-KR" altLang="en-US" sz="16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458CFF-F017-47D4-91DD-B8B853BB129E}"/>
              </a:ext>
            </a:extLst>
          </p:cNvPr>
          <p:cNvSpPr txBox="1"/>
          <p:nvPr/>
        </p:nvSpPr>
        <p:spPr>
          <a:xfrm>
            <a:off x="5510383" y="3640174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해안 근처 해저에 둑 형상으로 퇴적물이 쌓이고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일부가 무너지면서 이안류 발생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345E2-4339-43D5-906A-461D496981F3}"/>
              </a:ext>
            </a:extLst>
          </p:cNvPr>
          <p:cNvSpPr txBox="1"/>
          <p:nvPr/>
        </p:nvSpPr>
        <p:spPr>
          <a:xfrm>
            <a:off x="4607745" y="5830431"/>
            <a:ext cx="14638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앱을 통한 실시간</a:t>
            </a:r>
            <a:endParaRPr lang="en-US" altLang="ko-KR" sz="1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상황</a:t>
            </a:r>
            <a:r>
              <a:rPr lang="en-US" altLang="ko-KR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확인 </a:t>
            </a:r>
            <a:r>
              <a:rPr lang="en-US" altLang="ko-KR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8034B4-A6CC-45DB-AC98-5E4E8A3C460D}"/>
              </a:ext>
            </a:extLst>
          </p:cNvPr>
          <p:cNvSpPr/>
          <p:nvPr/>
        </p:nvSpPr>
        <p:spPr>
          <a:xfrm>
            <a:off x="4693512" y="4309867"/>
            <a:ext cx="1386257" cy="1193895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184A29-9B17-49EE-ABE1-2F3E3CA3F757}"/>
              </a:ext>
            </a:extLst>
          </p:cNvPr>
          <p:cNvSpPr/>
          <p:nvPr/>
        </p:nvSpPr>
        <p:spPr>
          <a:xfrm>
            <a:off x="6079769" y="5444983"/>
            <a:ext cx="1428971" cy="1158947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CA5C28-3854-4398-98B4-2716EA14D835}"/>
              </a:ext>
            </a:extLst>
          </p:cNvPr>
          <p:cNvSpPr/>
          <p:nvPr/>
        </p:nvSpPr>
        <p:spPr>
          <a:xfrm>
            <a:off x="7508740" y="4309867"/>
            <a:ext cx="1387351" cy="1193895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래픽 48" descr="스마트폰">
            <a:extLst>
              <a:ext uri="{FF2B5EF4-FFF2-40B4-BE49-F238E27FC236}">
                <a16:creationId xmlns:a16="http://schemas.microsoft.com/office/drawing/2014/main" id="{ADA14230-8A5E-4D2E-B451-B239E33B13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3503" y="4352590"/>
            <a:ext cx="1108447" cy="1108447"/>
          </a:xfrm>
          <a:prstGeom prst="rect">
            <a:avLst/>
          </a:prstGeom>
        </p:spPr>
      </p:pic>
      <p:pic>
        <p:nvPicPr>
          <p:cNvPr id="51" name="그래픽 50" descr="구명 환">
            <a:extLst>
              <a:ext uri="{FF2B5EF4-FFF2-40B4-BE49-F238E27FC236}">
                <a16:creationId xmlns:a16="http://schemas.microsoft.com/office/drawing/2014/main" id="{0BD2D305-BB6D-4B8A-8468-D477B5A9B3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6611" y="5393881"/>
            <a:ext cx="1261150" cy="1261150"/>
          </a:xfrm>
          <a:prstGeom prst="rect">
            <a:avLst/>
          </a:prstGeom>
        </p:spPr>
      </p:pic>
      <p:pic>
        <p:nvPicPr>
          <p:cNvPr id="47" name="그래픽 46" descr="눈">
            <a:extLst>
              <a:ext uri="{FF2B5EF4-FFF2-40B4-BE49-F238E27FC236}">
                <a16:creationId xmlns:a16="http://schemas.microsoft.com/office/drawing/2014/main" id="{45594F7D-30F6-4837-8FEA-499A552F75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3810" y="4254273"/>
            <a:ext cx="801784" cy="801784"/>
          </a:xfrm>
          <a:prstGeom prst="rect">
            <a:avLst/>
          </a:prstGeom>
        </p:spPr>
      </p:pic>
      <p:pic>
        <p:nvPicPr>
          <p:cNvPr id="53" name="그래픽 52" descr="사이렌">
            <a:extLst>
              <a:ext uri="{FF2B5EF4-FFF2-40B4-BE49-F238E27FC236}">
                <a16:creationId xmlns:a16="http://schemas.microsoft.com/office/drawing/2014/main" id="{3EFA2D45-215B-4B83-8905-0C376A9277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6994" y="4479408"/>
            <a:ext cx="1057865" cy="105786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E2A4DA3-EF21-453E-8FD3-D945B075783B}"/>
              </a:ext>
            </a:extLst>
          </p:cNvPr>
          <p:cNvSpPr txBox="1"/>
          <p:nvPr/>
        </p:nvSpPr>
        <p:spPr>
          <a:xfrm>
            <a:off x="6143433" y="4565159"/>
            <a:ext cx="129715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 상황 시</a:t>
            </a:r>
            <a:endParaRPr lang="en-US" altLang="ko-KR" sz="1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빠른 대처 가능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D6543-6488-416B-A2CB-6D7EE5274E07}"/>
              </a:ext>
            </a:extLst>
          </p:cNvPr>
          <p:cNvSpPr txBox="1"/>
          <p:nvPr/>
        </p:nvSpPr>
        <p:spPr>
          <a:xfrm>
            <a:off x="7498378" y="5830430"/>
            <a:ext cx="146386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직관적인 경고로</a:t>
            </a:r>
            <a:endParaRPr lang="en-US" altLang="ko-KR" sz="1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현장의 위험 인지</a:t>
            </a:r>
          </a:p>
        </p:txBody>
      </p:sp>
    </p:spTree>
    <p:extLst>
      <p:ext uri="{BB962C8B-B14F-4D97-AF65-F5344CB8AC3E}">
        <p14:creationId xmlns:p14="http://schemas.microsoft.com/office/powerpoint/2010/main" val="143699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센서 소개 및 동작 원리</a:t>
            </a:r>
            <a:endParaRPr lang="ko-KR" altLang="en-US" sz="36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0F5869-E484-4AEF-8E69-66D57B1952C5}"/>
              </a:ext>
            </a:extLst>
          </p:cNvPr>
          <p:cNvSpPr/>
          <p:nvPr/>
        </p:nvSpPr>
        <p:spPr>
          <a:xfrm>
            <a:off x="264288" y="1484784"/>
            <a:ext cx="8484176" cy="5104800"/>
          </a:xfrm>
          <a:prstGeom prst="rect">
            <a:avLst/>
          </a:prstGeom>
          <a:solidFill>
            <a:srgbClr val="2E6CA9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5AAFCDD-515A-4482-8D80-E761DAED8973}"/>
              </a:ext>
            </a:extLst>
          </p:cNvPr>
          <p:cNvSpPr/>
          <p:nvPr/>
        </p:nvSpPr>
        <p:spPr>
          <a:xfrm>
            <a:off x="264288" y="1483349"/>
            <a:ext cx="142656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D23635AA-0FD3-45D9-BE51-F1BC39B60E03}"/>
              </a:ext>
            </a:extLst>
          </p:cNvPr>
          <p:cNvGrpSpPr/>
          <p:nvPr/>
        </p:nvGrpSpPr>
        <p:grpSpPr>
          <a:xfrm rot="10800000">
            <a:off x="1674000" y="1479869"/>
            <a:ext cx="5071541" cy="5120288"/>
            <a:chOff x="249950" y="1484784"/>
            <a:chExt cx="6050241" cy="5120288"/>
          </a:xfrm>
          <a:solidFill>
            <a:schemeClr val="bg1"/>
          </a:solidFill>
        </p:grpSpPr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18191641-FEE6-4C46-9DD0-A403A6948FB2}"/>
                </a:ext>
              </a:extLst>
            </p:cNvPr>
            <p:cNvSpPr/>
            <p:nvPr/>
          </p:nvSpPr>
          <p:spPr>
            <a:xfrm>
              <a:off x="3203848" y="1484784"/>
              <a:ext cx="3096343" cy="5120288"/>
            </a:xfrm>
            <a:prstGeom prst="rt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4FBA91-C511-45F4-925A-A04CDA580FF4}"/>
                </a:ext>
              </a:extLst>
            </p:cNvPr>
            <p:cNvSpPr/>
            <p:nvPr/>
          </p:nvSpPr>
          <p:spPr>
            <a:xfrm>
              <a:off x="249950" y="1484784"/>
              <a:ext cx="2945024" cy="51202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직각 삼각형 157">
            <a:extLst>
              <a:ext uri="{FF2B5EF4-FFF2-40B4-BE49-F238E27FC236}">
                <a16:creationId xmlns:a16="http://schemas.microsoft.com/office/drawing/2014/main" id="{23A5098D-0AEA-4B90-938A-B683D726CEC9}"/>
              </a:ext>
            </a:extLst>
          </p:cNvPr>
          <p:cNvSpPr/>
          <p:nvPr/>
        </p:nvSpPr>
        <p:spPr>
          <a:xfrm>
            <a:off x="1656000" y="1465128"/>
            <a:ext cx="3096344" cy="5140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24388-D5A5-421A-9C00-15E11A9C7330}"/>
              </a:ext>
            </a:extLst>
          </p:cNvPr>
          <p:cNvSpPr/>
          <p:nvPr/>
        </p:nvSpPr>
        <p:spPr>
          <a:xfrm>
            <a:off x="1001306" y="2979904"/>
            <a:ext cx="291156" cy="3416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현 5">
            <a:extLst>
              <a:ext uri="{FF2B5EF4-FFF2-40B4-BE49-F238E27FC236}">
                <a16:creationId xmlns:a16="http://schemas.microsoft.com/office/drawing/2014/main" id="{7BD12643-75DF-4C96-89E2-1E4BC94E979F}"/>
              </a:ext>
            </a:extLst>
          </p:cNvPr>
          <p:cNvSpPr/>
          <p:nvPr/>
        </p:nvSpPr>
        <p:spPr>
          <a:xfrm rot="3596665">
            <a:off x="1172820" y="2150237"/>
            <a:ext cx="710346" cy="710346"/>
          </a:xfrm>
          <a:prstGeom prst="chor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현 7">
            <a:extLst>
              <a:ext uri="{FF2B5EF4-FFF2-40B4-BE49-F238E27FC236}">
                <a16:creationId xmlns:a16="http://schemas.microsoft.com/office/drawing/2014/main" id="{B4CB4147-4804-45C0-A9B7-114FA3CAB499}"/>
              </a:ext>
            </a:extLst>
          </p:cNvPr>
          <p:cNvSpPr/>
          <p:nvPr/>
        </p:nvSpPr>
        <p:spPr>
          <a:xfrm rot="6723631">
            <a:off x="2767064" y="1526041"/>
            <a:ext cx="576064" cy="576064"/>
          </a:xfrm>
          <a:prstGeom prst="chor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EB30BF-1738-4BC5-B858-D8ABE52E0247}"/>
              </a:ext>
            </a:extLst>
          </p:cNvPr>
          <p:cNvSpPr/>
          <p:nvPr/>
        </p:nvSpPr>
        <p:spPr>
          <a:xfrm>
            <a:off x="1146884" y="1814074"/>
            <a:ext cx="3816424" cy="38164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원호 141">
            <a:extLst>
              <a:ext uri="{FF2B5EF4-FFF2-40B4-BE49-F238E27FC236}">
                <a16:creationId xmlns:a16="http://schemas.microsoft.com/office/drawing/2014/main" id="{C1CE152F-4EB3-4168-B5B7-20D0F2A1D276}"/>
              </a:ext>
            </a:extLst>
          </p:cNvPr>
          <p:cNvSpPr/>
          <p:nvPr/>
        </p:nvSpPr>
        <p:spPr>
          <a:xfrm rot="7107928">
            <a:off x="2500546" y="2586198"/>
            <a:ext cx="1354278" cy="1152128"/>
          </a:xfrm>
          <a:prstGeom prst="arc">
            <a:avLst>
              <a:gd name="adj1" fmla="val 13588240"/>
              <a:gd name="adj2" fmla="val 2038805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원호 140">
            <a:extLst>
              <a:ext uri="{FF2B5EF4-FFF2-40B4-BE49-F238E27FC236}">
                <a16:creationId xmlns:a16="http://schemas.microsoft.com/office/drawing/2014/main" id="{F9E1105F-B3C2-4B01-9B00-DA2FA2C8D132}"/>
              </a:ext>
            </a:extLst>
          </p:cNvPr>
          <p:cNvSpPr/>
          <p:nvPr/>
        </p:nvSpPr>
        <p:spPr>
          <a:xfrm rot="20670772">
            <a:off x="2305626" y="2612202"/>
            <a:ext cx="1584176" cy="716996"/>
          </a:xfrm>
          <a:prstGeom prst="arc">
            <a:avLst>
              <a:gd name="adj1" fmla="val 16130849"/>
              <a:gd name="adj2" fmla="val 411149"/>
            </a:avLst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원호 150">
            <a:extLst>
              <a:ext uri="{FF2B5EF4-FFF2-40B4-BE49-F238E27FC236}">
                <a16:creationId xmlns:a16="http://schemas.microsoft.com/office/drawing/2014/main" id="{7FD786D1-6CCD-4545-A8A9-F58605FA3728}"/>
              </a:ext>
            </a:extLst>
          </p:cNvPr>
          <p:cNvSpPr/>
          <p:nvPr/>
        </p:nvSpPr>
        <p:spPr>
          <a:xfrm rot="9328482">
            <a:off x="2254543" y="1852576"/>
            <a:ext cx="1663517" cy="716996"/>
          </a:xfrm>
          <a:prstGeom prst="arc">
            <a:avLst>
              <a:gd name="adj1" fmla="val 18362452"/>
              <a:gd name="adj2" fmla="val 21451426"/>
            </a:avLst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E9AF3B1A-5A83-4764-B84C-809C6670332E}"/>
              </a:ext>
            </a:extLst>
          </p:cNvPr>
          <p:cNvCxnSpPr>
            <a:cxnSpLocks/>
            <a:endCxn id="67" idx="0"/>
          </p:cNvCxnSpPr>
          <p:nvPr/>
        </p:nvCxnSpPr>
        <p:spPr>
          <a:xfrm rot="5400000">
            <a:off x="2820191" y="4172461"/>
            <a:ext cx="1728083" cy="1258272"/>
          </a:xfrm>
          <a:prstGeom prst="curvedConnector3">
            <a:avLst>
              <a:gd name="adj1" fmla="val 4294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분 원형 4">
            <a:extLst>
              <a:ext uri="{FF2B5EF4-FFF2-40B4-BE49-F238E27FC236}">
                <a16:creationId xmlns:a16="http://schemas.microsoft.com/office/drawing/2014/main" id="{8C3725F2-D409-4CCF-9244-9002553C0BF0}"/>
              </a:ext>
            </a:extLst>
          </p:cNvPr>
          <p:cNvSpPr/>
          <p:nvPr/>
        </p:nvSpPr>
        <p:spPr>
          <a:xfrm>
            <a:off x="1146884" y="1814074"/>
            <a:ext cx="3787067" cy="3816424"/>
          </a:xfrm>
          <a:prstGeom prst="pie">
            <a:avLst>
              <a:gd name="adj1" fmla="val 3558759"/>
              <a:gd name="adj2" fmla="val 1431297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C1ECB858-AF4B-425F-8B51-AF874659AC08}"/>
              </a:ext>
            </a:extLst>
          </p:cNvPr>
          <p:cNvSpPr/>
          <p:nvPr/>
        </p:nvSpPr>
        <p:spPr>
          <a:xfrm rot="16200000">
            <a:off x="2930027" y="1667526"/>
            <a:ext cx="250138" cy="157214"/>
          </a:xfrm>
          <a:prstGeom prst="flowChartDela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F7FC4E4-A6D5-44EE-9FC9-A8E066D0079F}"/>
              </a:ext>
            </a:extLst>
          </p:cNvPr>
          <p:cNvCxnSpPr>
            <a:stCxn id="10" idx="1"/>
          </p:cNvCxnSpPr>
          <p:nvPr/>
        </p:nvCxnSpPr>
        <p:spPr>
          <a:xfrm>
            <a:off x="3055096" y="1871202"/>
            <a:ext cx="0" cy="11765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FD8C5D6-1E62-424F-95BE-BE9FCE5F7A65}"/>
              </a:ext>
            </a:extLst>
          </p:cNvPr>
          <p:cNvCxnSpPr>
            <a:cxnSpLocks/>
          </p:cNvCxnSpPr>
          <p:nvPr/>
        </p:nvCxnSpPr>
        <p:spPr>
          <a:xfrm flipV="1">
            <a:off x="3234246" y="1937638"/>
            <a:ext cx="222081" cy="60523"/>
          </a:xfrm>
          <a:prstGeom prst="curvedConnector3">
            <a:avLst>
              <a:gd name="adj1" fmla="val -5756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4E46A2-D89B-4D5A-A7F3-515D99F129BC}"/>
              </a:ext>
            </a:extLst>
          </p:cNvPr>
          <p:cNvCxnSpPr>
            <a:cxnSpLocks/>
          </p:cNvCxnSpPr>
          <p:nvPr/>
        </p:nvCxnSpPr>
        <p:spPr>
          <a:xfrm>
            <a:off x="2805128" y="1998161"/>
            <a:ext cx="505621" cy="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882DC4-EC51-4E4C-8850-52779BDA2D3E}"/>
              </a:ext>
            </a:extLst>
          </p:cNvPr>
          <p:cNvCxnSpPr>
            <a:cxnSpLocks/>
          </p:cNvCxnSpPr>
          <p:nvPr/>
        </p:nvCxnSpPr>
        <p:spPr>
          <a:xfrm>
            <a:off x="2928314" y="1871202"/>
            <a:ext cx="25202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50F8B1-779D-4A29-B5E3-CAF96E8A005E}"/>
              </a:ext>
            </a:extLst>
          </p:cNvPr>
          <p:cNvSpPr/>
          <p:nvPr/>
        </p:nvSpPr>
        <p:spPr>
          <a:xfrm>
            <a:off x="2514652" y="5665639"/>
            <a:ext cx="1080888" cy="6444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31EBBA-A173-4DE1-9F85-99E56B2AC246}"/>
              </a:ext>
            </a:extLst>
          </p:cNvPr>
          <p:cNvSpPr/>
          <p:nvPr/>
        </p:nvSpPr>
        <p:spPr>
          <a:xfrm>
            <a:off x="2468932" y="5611021"/>
            <a:ext cx="45719" cy="8965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B27A4C-DB3E-4562-A3F2-789696D458A7}"/>
              </a:ext>
            </a:extLst>
          </p:cNvPr>
          <p:cNvSpPr/>
          <p:nvPr/>
        </p:nvSpPr>
        <p:spPr>
          <a:xfrm>
            <a:off x="3596572" y="5611021"/>
            <a:ext cx="45719" cy="8965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6A8C6-9287-4542-B56E-FA5F566D173D}"/>
              </a:ext>
            </a:extLst>
          </p:cNvPr>
          <p:cNvSpPr/>
          <p:nvPr/>
        </p:nvSpPr>
        <p:spPr>
          <a:xfrm>
            <a:off x="2514651" y="6317164"/>
            <a:ext cx="1080888" cy="118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8DB1CE-1107-4D87-929F-A3F54B12D19D}"/>
              </a:ext>
            </a:extLst>
          </p:cNvPr>
          <p:cNvSpPr/>
          <p:nvPr/>
        </p:nvSpPr>
        <p:spPr>
          <a:xfrm>
            <a:off x="2273107" y="5697208"/>
            <a:ext cx="196980" cy="7241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0F6BB49-29B0-4CF0-BF79-ED3C59869782}"/>
              </a:ext>
            </a:extLst>
          </p:cNvPr>
          <p:cNvSpPr/>
          <p:nvPr/>
        </p:nvSpPr>
        <p:spPr>
          <a:xfrm>
            <a:off x="3642627" y="5697208"/>
            <a:ext cx="196980" cy="7241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42C87D-EB9C-498E-9E94-8F9BD55B0155}"/>
              </a:ext>
            </a:extLst>
          </p:cNvPr>
          <p:cNvSpPr/>
          <p:nvPr/>
        </p:nvSpPr>
        <p:spPr>
          <a:xfrm rot="18564155">
            <a:off x="4252196" y="2137909"/>
            <a:ext cx="216277" cy="153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AD9E0E30-F722-4788-81A4-B28A9AF82535}"/>
              </a:ext>
            </a:extLst>
          </p:cNvPr>
          <p:cNvCxnSpPr>
            <a:cxnSpLocks/>
          </p:cNvCxnSpPr>
          <p:nvPr/>
        </p:nvCxnSpPr>
        <p:spPr>
          <a:xfrm>
            <a:off x="3456329" y="1937638"/>
            <a:ext cx="656507" cy="62726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원호 155">
            <a:extLst>
              <a:ext uri="{FF2B5EF4-FFF2-40B4-BE49-F238E27FC236}">
                <a16:creationId xmlns:a16="http://schemas.microsoft.com/office/drawing/2014/main" id="{46D41C9A-01AA-41C9-ABF2-7ACB2F6F8C6E}"/>
              </a:ext>
            </a:extLst>
          </p:cNvPr>
          <p:cNvSpPr/>
          <p:nvPr/>
        </p:nvSpPr>
        <p:spPr>
          <a:xfrm>
            <a:off x="3871042" y="2808004"/>
            <a:ext cx="186977" cy="607292"/>
          </a:xfrm>
          <a:prstGeom prst="arc">
            <a:avLst>
              <a:gd name="adj1" fmla="val 16142681"/>
              <a:gd name="adj2" fmla="val 899839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F3D0D8A-3BD8-4B9B-B641-6B694B72F8E9}"/>
              </a:ext>
            </a:extLst>
          </p:cNvPr>
          <p:cNvGrpSpPr/>
          <p:nvPr/>
        </p:nvGrpSpPr>
        <p:grpSpPr>
          <a:xfrm rot="21410708">
            <a:off x="3502069" y="2299690"/>
            <a:ext cx="854818" cy="928377"/>
            <a:chOff x="5226994" y="2284979"/>
            <a:chExt cx="699676" cy="75988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C54898E-5BF9-47DD-BDF2-21BD0537CC91}"/>
                </a:ext>
              </a:extLst>
            </p:cNvPr>
            <p:cNvSpPr/>
            <p:nvPr/>
          </p:nvSpPr>
          <p:spPr>
            <a:xfrm rot="18879369">
              <a:off x="5744577" y="2298160"/>
              <a:ext cx="144016" cy="1176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F792ABB5-D42E-4CCD-811F-AA3A926C7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994" y="2348880"/>
              <a:ext cx="699676" cy="695984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EDFDE5F-2EB8-4E2D-B62D-E1985C9E7C03}"/>
              </a:ext>
            </a:extLst>
          </p:cNvPr>
          <p:cNvSpPr/>
          <p:nvPr/>
        </p:nvSpPr>
        <p:spPr>
          <a:xfrm>
            <a:off x="4285264" y="3722286"/>
            <a:ext cx="68420" cy="225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원호 114">
            <a:extLst>
              <a:ext uri="{FF2B5EF4-FFF2-40B4-BE49-F238E27FC236}">
                <a16:creationId xmlns:a16="http://schemas.microsoft.com/office/drawing/2014/main" id="{13E46E30-CBE3-46E2-AD69-C46A0CB32DA8}"/>
              </a:ext>
            </a:extLst>
          </p:cNvPr>
          <p:cNvSpPr/>
          <p:nvPr/>
        </p:nvSpPr>
        <p:spPr>
          <a:xfrm>
            <a:off x="4030215" y="2549695"/>
            <a:ext cx="291155" cy="2329790"/>
          </a:xfrm>
          <a:prstGeom prst="arc">
            <a:avLst>
              <a:gd name="adj1" fmla="val 16235455"/>
              <a:gd name="adj2" fmla="val 21538455"/>
            </a:avLst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7D688DC-CBDD-4CA1-8C94-3E2D7FEFD7E5}"/>
              </a:ext>
            </a:extLst>
          </p:cNvPr>
          <p:cNvCxnSpPr>
            <a:cxnSpLocks/>
          </p:cNvCxnSpPr>
          <p:nvPr/>
        </p:nvCxnSpPr>
        <p:spPr>
          <a:xfrm rot="900000">
            <a:off x="3995098" y="3156239"/>
            <a:ext cx="207246" cy="20351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순서도: 문서 151">
            <a:extLst>
              <a:ext uri="{FF2B5EF4-FFF2-40B4-BE49-F238E27FC236}">
                <a16:creationId xmlns:a16="http://schemas.microsoft.com/office/drawing/2014/main" id="{CE47C7CA-4696-4376-911E-CE63698D58BA}"/>
              </a:ext>
            </a:extLst>
          </p:cNvPr>
          <p:cNvSpPr/>
          <p:nvPr/>
        </p:nvSpPr>
        <p:spPr>
          <a:xfrm rot="10800000" flipH="1">
            <a:off x="252574" y="3945297"/>
            <a:ext cx="6505103" cy="2656965"/>
          </a:xfrm>
          <a:prstGeom prst="flowChartDocument">
            <a:avLst/>
          </a:prstGeom>
          <a:solidFill>
            <a:schemeClr val="accent5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F0EBCB32-AB28-47E8-B5F6-773F96A9B1D0}"/>
              </a:ext>
            </a:extLst>
          </p:cNvPr>
          <p:cNvSpPr/>
          <p:nvPr/>
        </p:nvSpPr>
        <p:spPr>
          <a:xfrm>
            <a:off x="6590640" y="1741131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PIR</a:t>
            </a:r>
            <a:r>
              <a:rPr lang="ko-KR" altLang="en-US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센서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26B38-5C1C-494F-B1C9-FB69F28E436F}"/>
              </a:ext>
            </a:extLst>
          </p:cNvPr>
          <p:cNvSpPr txBox="1"/>
          <p:nvPr/>
        </p:nvSpPr>
        <p:spPr>
          <a:xfrm>
            <a:off x="1274608" y="1768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47057-6542-494E-BB31-4FB53650DD2D}"/>
              </a:ext>
            </a:extLst>
          </p:cNvPr>
          <p:cNvSpPr txBox="1"/>
          <p:nvPr/>
        </p:nvSpPr>
        <p:spPr>
          <a:xfrm>
            <a:off x="594879" y="2926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70A8A-D553-4B1A-8C6F-8ECA61E97DCA}"/>
              </a:ext>
            </a:extLst>
          </p:cNvPr>
          <p:cNvSpPr txBox="1"/>
          <p:nvPr/>
        </p:nvSpPr>
        <p:spPr>
          <a:xfrm>
            <a:off x="1882843" y="5805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D5796-09AB-4831-AF6A-1D7AF5D3652F}"/>
              </a:ext>
            </a:extLst>
          </p:cNvPr>
          <p:cNvSpPr txBox="1"/>
          <p:nvPr/>
        </p:nvSpPr>
        <p:spPr>
          <a:xfrm>
            <a:off x="2874710" y="20178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28E2-CDDF-477B-923A-FE6679306F09}"/>
              </a:ext>
            </a:extLst>
          </p:cNvPr>
          <p:cNvSpPr txBox="1"/>
          <p:nvPr/>
        </p:nvSpPr>
        <p:spPr>
          <a:xfrm>
            <a:off x="4181393" y="24307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④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6C79-3CEE-41F4-A53D-6CCBDFCEB58E}"/>
              </a:ext>
            </a:extLst>
          </p:cNvPr>
          <p:cNvSpPr txBox="1"/>
          <p:nvPr/>
        </p:nvSpPr>
        <p:spPr>
          <a:xfrm>
            <a:off x="3791460" y="33319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⑥</a:t>
            </a: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E789822-CC1B-4473-B9CE-9E256373D730}"/>
              </a:ext>
            </a:extLst>
          </p:cNvPr>
          <p:cNvSpPr/>
          <p:nvPr/>
        </p:nvSpPr>
        <p:spPr>
          <a:xfrm>
            <a:off x="6606586" y="1750192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1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8AF25F-B4ED-49B6-8619-9807AD3DAD1C}"/>
              </a:ext>
            </a:extLst>
          </p:cNvPr>
          <p:cNvSpPr/>
          <p:nvPr/>
        </p:nvSpPr>
        <p:spPr>
          <a:xfrm>
            <a:off x="6590640" y="2523084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latin typeface="맑은 고딕"/>
                <a:ea typeface="맑은 고딕"/>
              </a:rPr>
              <a:t>거리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센서</a:t>
            </a: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0716F1D6-0AD9-45F5-AAF8-68C28F1F1C35}"/>
              </a:ext>
            </a:extLst>
          </p:cNvPr>
          <p:cNvSpPr/>
          <p:nvPr/>
        </p:nvSpPr>
        <p:spPr>
          <a:xfrm>
            <a:off x="6606586" y="2532145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2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8F8473-DF54-42B8-9BB0-DC00EBF40268}"/>
              </a:ext>
            </a:extLst>
          </p:cNvPr>
          <p:cNvSpPr/>
          <p:nvPr/>
        </p:nvSpPr>
        <p:spPr>
          <a:xfrm>
            <a:off x="6590640" y="3301871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유량센서</a:t>
            </a:r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78BC12D8-BEFD-43B7-94D6-25C3BB6EAD84}"/>
              </a:ext>
            </a:extLst>
          </p:cNvPr>
          <p:cNvSpPr/>
          <p:nvPr/>
        </p:nvSpPr>
        <p:spPr>
          <a:xfrm>
            <a:off x="6606586" y="3310932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3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A53A4A-2E22-4A52-9C30-AD51D3936F98}"/>
              </a:ext>
            </a:extLst>
          </p:cNvPr>
          <p:cNvSpPr/>
          <p:nvPr/>
        </p:nvSpPr>
        <p:spPr>
          <a:xfrm>
            <a:off x="6991915" y="408266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M0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보드</a:t>
            </a:r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491873C6-FA9C-49E5-8A81-DF2588DC1541}"/>
              </a:ext>
            </a:extLst>
          </p:cNvPr>
          <p:cNvSpPr/>
          <p:nvPr/>
        </p:nvSpPr>
        <p:spPr>
          <a:xfrm>
            <a:off x="7002000" y="409172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4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9BA3E2-5F4C-4392-9134-4D2E3A79811D}"/>
              </a:ext>
            </a:extLst>
          </p:cNvPr>
          <p:cNvSpPr/>
          <p:nvPr/>
        </p:nvSpPr>
        <p:spPr>
          <a:xfrm>
            <a:off x="7386033" y="486939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LED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모듈</a:t>
            </a:r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2D35A418-DD86-4399-887E-9D02CDB6F66E}"/>
              </a:ext>
            </a:extLst>
          </p:cNvPr>
          <p:cNvSpPr/>
          <p:nvPr/>
        </p:nvSpPr>
        <p:spPr>
          <a:xfrm>
            <a:off x="7396118" y="487845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5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EEAF23D8-83F4-41E1-BE7A-75E228B8632D}"/>
              </a:ext>
            </a:extLst>
          </p:cNvPr>
          <p:cNvSpPr/>
          <p:nvPr/>
        </p:nvSpPr>
        <p:spPr>
          <a:xfrm>
            <a:off x="7386033" y="5646808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수동부저</a:t>
            </a:r>
          </a:p>
        </p:txBody>
      </p:sp>
      <p:sp>
        <p:nvSpPr>
          <p:cNvPr id="225" name="사각형: 둥근 대각선 방향 모서리 224">
            <a:extLst>
              <a:ext uri="{FF2B5EF4-FFF2-40B4-BE49-F238E27FC236}">
                <a16:creationId xmlns:a16="http://schemas.microsoft.com/office/drawing/2014/main" id="{F72183AF-A66B-4FA1-9A53-A3C19193DDDD}"/>
              </a:ext>
            </a:extLst>
          </p:cNvPr>
          <p:cNvSpPr/>
          <p:nvPr/>
        </p:nvSpPr>
        <p:spPr>
          <a:xfrm>
            <a:off x="7396118" y="5655869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6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27" name="화살표: 아래쪽 226">
            <a:extLst>
              <a:ext uri="{FF2B5EF4-FFF2-40B4-BE49-F238E27FC236}">
                <a16:creationId xmlns:a16="http://schemas.microsoft.com/office/drawing/2014/main" id="{A0D52B95-27AA-4528-9EA0-B5F1DEB0EAAC}"/>
              </a:ext>
            </a:extLst>
          </p:cNvPr>
          <p:cNvSpPr/>
          <p:nvPr/>
        </p:nvSpPr>
        <p:spPr>
          <a:xfrm>
            <a:off x="8161480" y="1741131"/>
            <a:ext cx="533762" cy="2230743"/>
          </a:xfrm>
          <a:prstGeom prst="downArrow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B6411BA-AFF0-4965-A5BF-A2BDD6F2DA53}"/>
              </a:ext>
            </a:extLst>
          </p:cNvPr>
          <p:cNvSpPr txBox="1"/>
          <p:nvPr/>
        </p:nvSpPr>
        <p:spPr>
          <a:xfrm>
            <a:off x="8237790" y="2523084"/>
            <a:ext cx="430887" cy="6004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입 력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8" name="화살표: 위쪽 227">
            <a:extLst>
              <a:ext uri="{FF2B5EF4-FFF2-40B4-BE49-F238E27FC236}">
                <a16:creationId xmlns:a16="http://schemas.microsoft.com/office/drawing/2014/main" id="{0A48B163-5C71-4294-ABE7-C16964546274}"/>
              </a:ext>
            </a:extLst>
          </p:cNvPr>
          <p:cNvSpPr/>
          <p:nvPr/>
        </p:nvSpPr>
        <p:spPr>
          <a:xfrm>
            <a:off x="6803232" y="4869394"/>
            <a:ext cx="533762" cy="1440715"/>
          </a:xfrm>
          <a:prstGeom prst="upArrow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42ED821-3AE0-44AD-BDC4-D230DBF36918}"/>
              </a:ext>
            </a:extLst>
          </p:cNvPr>
          <p:cNvSpPr txBox="1"/>
          <p:nvPr/>
        </p:nvSpPr>
        <p:spPr>
          <a:xfrm>
            <a:off x="6880119" y="5365396"/>
            <a:ext cx="430887" cy="600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출 력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0F5869-E484-4AEF-8E69-66D57B1952C5}"/>
              </a:ext>
            </a:extLst>
          </p:cNvPr>
          <p:cNvSpPr/>
          <p:nvPr/>
        </p:nvSpPr>
        <p:spPr>
          <a:xfrm>
            <a:off x="251520" y="1484784"/>
            <a:ext cx="8496944" cy="5112568"/>
          </a:xfrm>
          <a:prstGeom prst="rect">
            <a:avLst/>
          </a:prstGeom>
          <a:solidFill>
            <a:srgbClr val="2E6CA9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635E17F-66B2-4D4B-BD93-7CB9092B028D}"/>
              </a:ext>
            </a:extLst>
          </p:cNvPr>
          <p:cNvSpPr/>
          <p:nvPr/>
        </p:nvSpPr>
        <p:spPr>
          <a:xfrm>
            <a:off x="250487" y="1479868"/>
            <a:ext cx="6490272" cy="5117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1F497D">
                      <a:lumMod val="60000"/>
                      <a:lumOff val="40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센서 소개 및 동작 원리</a:t>
            </a:r>
            <a:endParaRPr lang="ko-KR" altLang="en-US" sz="3200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F0EBCB32-AB28-47E8-B5F6-773F96A9B1D0}"/>
              </a:ext>
            </a:extLst>
          </p:cNvPr>
          <p:cNvSpPr/>
          <p:nvPr/>
        </p:nvSpPr>
        <p:spPr>
          <a:xfrm>
            <a:off x="6590640" y="1741131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PIR</a:t>
            </a:r>
            <a:r>
              <a:rPr lang="ko-KR" altLang="en-US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센서</a:t>
            </a: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E789822-CC1B-4473-B9CE-9E256373D730}"/>
              </a:ext>
            </a:extLst>
          </p:cNvPr>
          <p:cNvSpPr/>
          <p:nvPr/>
        </p:nvSpPr>
        <p:spPr>
          <a:xfrm>
            <a:off x="6598800" y="1750192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1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8AF25F-B4ED-49B6-8619-9807AD3DAD1C}"/>
              </a:ext>
            </a:extLst>
          </p:cNvPr>
          <p:cNvSpPr/>
          <p:nvPr/>
        </p:nvSpPr>
        <p:spPr>
          <a:xfrm>
            <a:off x="6590640" y="2523084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거리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센서</a:t>
            </a: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0716F1D6-0AD9-45F5-AAF8-68C28F1F1C35}"/>
              </a:ext>
            </a:extLst>
          </p:cNvPr>
          <p:cNvSpPr/>
          <p:nvPr/>
        </p:nvSpPr>
        <p:spPr>
          <a:xfrm>
            <a:off x="6598800" y="2532145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2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8F8473-DF54-42B8-9BB0-DC00EBF40268}"/>
              </a:ext>
            </a:extLst>
          </p:cNvPr>
          <p:cNvSpPr/>
          <p:nvPr/>
        </p:nvSpPr>
        <p:spPr>
          <a:xfrm>
            <a:off x="7002000" y="3301871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유량센서</a:t>
            </a:r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78BC12D8-BEFD-43B7-94D6-25C3BB6EAD84}"/>
              </a:ext>
            </a:extLst>
          </p:cNvPr>
          <p:cNvSpPr/>
          <p:nvPr/>
        </p:nvSpPr>
        <p:spPr>
          <a:xfrm>
            <a:off x="7009200" y="3310932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3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A53A4A-2E22-4A52-9C30-AD51D3936F98}"/>
              </a:ext>
            </a:extLst>
          </p:cNvPr>
          <p:cNvSpPr/>
          <p:nvPr/>
        </p:nvSpPr>
        <p:spPr>
          <a:xfrm>
            <a:off x="6991915" y="408266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M0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보드</a:t>
            </a:r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491873C6-FA9C-49E5-8A81-DF2588DC1541}"/>
              </a:ext>
            </a:extLst>
          </p:cNvPr>
          <p:cNvSpPr/>
          <p:nvPr/>
        </p:nvSpPr>
        <p:spPr>
          <a:xfrm>
            <a:off x="7002000" y="409172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4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9BA3E2-5F4C-4392-9134-4D2E3A79811D}"/>
              </a:ext>
            </a:extLst>
          </p:cNvPr>
          <p:cNvSpPr/>
          <p:nvPr/>
        </p:nvSpPr>
        <p:spPr>
          <a:xfrm>
            <a:off x="6991915" y="486939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LED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모듈</a:t>
            </a:r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2D35A418-DD86-4399-887E-9D02CDB6F66E}"/>
              </a:ext>
            </a:extLst>
          </p:cNvPr>
          <p:cNvSpPr/>
          <p:nvPr/>
        </p:nvSpPr>
        <p:spPr>
          <a:xfrm>
            <a:off x="7002000" y="487845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5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EEAF23D8-83F4-41E1-BE7A-75E228B8632D}"/>
              </a:ext>
            </a:extLst>
          </p:cNvPr>
          <p:cNvSpPr/>
          <p:nvPr/>
        </p:nvSpPr>
        <p:spPr>
          <a:xfrm>
            <a:off x="6991915" y="5646808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수동부저</a:t>
            </a:r>
          </a:p>
        </p:txBody>
      </p:sp>
      <p:sp>
        <p:nvSpPr>
          <p:cNvPr id="225" name="사각형: 둥근 대각선 방향 모서리 224">
            <a:extLst>
              <a:ext uri="{FF2B5EF4-FFF2-40B4-BE49-F238E27FC236}">
                <a16:creationId xmlns:a16="http://schemas.microsoft.com/office/drawing/2014/main" id="{F72183AF-A66B-4FA1-9A53-A3C19193DDDD}"/>
              </a:ext>
            </a:extLst>
          </p:cNvPr>
          <p:cNvSpPr/>
          <p:nvPr/>
        </p:nvSpPr>
        <p:spPr>
          <a:xfrm>
            <a:off x="7002000" y="5655869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6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7" name="사각형: 둥근 위쪽 모서리 236">
            <a:extLst>
              <a:ext uri="{FF2B5EF4-FFF2-40B4-BE49-F238E27FC236}">
                <a16:creationId xmlns:a16="http://schemas.microsoft.com/office/drawing/2014/main" id="{EBF3A1A0-6602-4F7E-A7C1-FA7655434644}"/>
              </a:ext>
            </a:extLst>
          </p:cNvPr>
          <p:cNvSpPr/>
          <p:nvPr/>
        </p:nvSpPr>
        <p:spPr>
          <a:xfrm rot="5400000">
            <a:off x="2240218" y="-235386"/>
            <a:ext cx="2359311" cy="6048674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사각형: 둥근 위쪽 모서리 239">
            <a:extLst>
              <a:ext uri="{FF2B5EF4-FFF2-40B4-BE49-F238E27FC236}">
                <a16:creationId xmlns:a16="http://schemas.microsoft.com/office/drawing/2014/main" id="{56444A62-B545-4320-97B8-1CECB760A986}"/>
              </a:ext>
            </a:extLst>
          </p:cNvPr>
          <p:cNvSpPr/>
          <p:nvPr/>
        </p:nvSpPr>
        <p:spPr>
          <a:xfrm rot="5400000">
            <a:off x="2240214" y="2282340"/>
            <a:ext cx="2359313" cy="6048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A4A690BC-66F6-41BA-8D06-F929EB50C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9"/>
          <a:stretch/>
        </p:blipFill>
        <p:spPr>
          <a:xfrm>
            <a:off x="539551" y="1773001"/>
            <a:ext cx="2227190" cy="2031899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8E3F7DFC-9938-4BBD-BB01-E3B204E8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9"/>
          <a:stretch/>
        </p:blipFill>
        <p:spPr>
          <a:xfrm>
            <a:off x="539551" y="4288695"/>
            <a:ext cx="2227191" cy="2035963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1B4D62B-A3D9-4BA1-AE5D-497347F6EB2F}"/>
              </a:ext>
            </a:extLst>
          </p:cNvPr>
          <p:cNvSpPr/>
          <p:nvPr/>
        </p:nvSpPr>
        <p:spPr>
          <a:xfrm>
            <a:off x="539551" y="1773441"/>
            <a:ext cx="301056" cy="301056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2E6CA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C507245-080C-47A3-95D7-02169F992034}"/>
              </a:ext>
            </a:extLst>
          </p:cNvPr>
          <p:cNvSpPr/>
          <p:nvPr/>
        </p:nvSpPr>
        <p:spPr>
          <a:xfrm>
            <a:off x="539551" y="4290049"/>
            <a:ext cx="301056" cy="301056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2E6CA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D9D3C2-BC44-429B-BADB-BBE42BB39749}"/>
              </a:ext>
            </a:extLst>
          </p:cNvPr>
          <p:cNvSpPr txBox="1"/>
          <p:nvPr/>
        </p:nvSpPr>
        <p:spPr>
          <a:xfrm>
            <a:off x="3164526" y="1767289"/>
            <a:ext cx="30059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적외선을 통해서 부표에 근접하는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사람의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움직임만을 감지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BEB0DC1-F6AD-43D0-A02A-DC873D9F39B3}"/>
              </a:ext>
            </a:extLst>
          </p:cNvPr>
          <p:cNvSpPr txBox="1"/>
          <p:nvPr/>
        </p:nvSpPr>
        <p:spPr>
          <a:xfrm>
            <a:off x="3165761" y="2359384"/>
            <a:ext cx="29290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움직임 감지 시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HIGH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신호를 출력하고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감지되지 않을 시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LOW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신호를 출력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D13C92-F176-4166-B005-E26106C0CD00}"/>
              </a:ext>
            </a:extLst>
          </p:cNvPr>
          <p:cNvSpPr txBox="1"/>
          <p:nvPr/>
        </p:nvSpPr>
        <p:spPr>
          <a:xfrm>
            <a:off x="3165761" y="2953735"/>
            <a:ext cx="30572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가변저항을 통해 감지 시간과 거리를 제어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가능하나 원격제어의 한계가 있음</a:t>
            </a: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FF1D01BB-A6CF-48A2-8AEC-01B161313D3E}"/>
              </a:ext>
            </a:extLst>
          </p:cNvPr>
          <p:cNvSpPr/>
          <p:nvPr/>
        </p:nvSpPr>
        <p:spPr>
          <a:xfrm>
            <a:off x="2859390" y="1773441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5C81F06-5B62-44F3-842B-757198670F62}"/>
              </a:ext>
            </a:extLst>
          </p:cNvPr>
          <p:cNvSpPr/>
          <p:nvPr/>
        </p:nvSpPr>
        <p:spPr>
          <a:xfrm>
            <a:off x="2859390" y="2371812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A1CD3E37-8E38-4B0E-94D4-4E9F357E32CB}"/>
              </a:ext>
            </a:extLst>
          </p:cNvPr>
          <p:cNvSpPr/>
          <p:nvPr/>
        </p:nvSpPr>
        <p:spPr>
          <a:xfrm>
            <a:off x="2855584" y="2970183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6A88917-91F3-4592-A05B-659C449C0A81}"/>
              </a:ext>
            </a:extLst>
          </p:cNvPr>
          <p:cNvSpPr txBox="1"/>
          <p:nvPr/>
        </p:nvSpPr>
        <p:spPr>
          <a:xfrm>
            <a:off x="3164526" y="4632127"/>
            <a:ext cx="30059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거리에 따라 아날로그 전압을 출력하며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출력되는 전압을 바탕으로 거리 측정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4D7698-4FD8-44F3-A17D-8C0AFD352302}"/>
              </a:ext>
            </a:extLst>
          </p:cNvPr>
          <p:cNvSpPr txBox="1"/>
          <p:nvPr/>
        </p:nvSpPr>
        <p:spPr>
          <a:xfrm>
            <a:off x="3165761" y="5224222"/>
            <a:ext cx="29482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최소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20cm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최대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150cm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까지 측정 후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0.435 ~ 2.5V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사이의 전압 출력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D677C78-FBA3-4920-9FA7-932FBAFE3B6C}"/>
              </a:ext>
            </a:extLst>
          </p:cNvPr>
          <p:cNvSpPr txBox="1"/>
          <p:nvPr/>
        </p:nvSpPr>
        <p:spPr>
          <a:xfrm>
            <a:off x="3165761" y="5818573"/>
            <a:ext cx="31598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정확한 거리측정은 가능하나 사람만이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아닌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물체가 감지되는 한계가 있음</a:t>
            </a:r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1CAADF8-1A55-4ED9-B255-6032C52B1892}"/>
              </a:ext>
            </a:extLst>
          </p:cNvPr>
          <p:cNvSpPr/>
          <p:nvPr/>
        </p:nvSpPr>
        <p:spPr>
          <a:xfrm>
            <a:off x="2859390" y="4638279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2156081-632D-4230-95D6-BFE7F6319068}"/>
              </a:ext>
            </a:extLst>
          </p:cNvPr>
          <p:cNvSpPr/>
          <p:nvPr/>
        </p:nvSpPr>
        <p:spPr>
          <a:xfrm>
            <a:off x="2859390" y="5236650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C5B808F-89E5-4B3C-A654-F98180501A47}"/>
              </a:ext>
            </a:extLst>
          </p:cNvPr>
          <p:cNvSpPr/>
          <p:nvPr/>
        </p:nvSpPr>
        <p:spPr>
          <a:xfrm>
            <a:off x="2855584" y="5835021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5" name="사각형: 둥근 대각선 방향 모서리 254">
            <a:extLst>
              <a:ext uri="{FF2B5EF4-FFF2-40B4-BE49-F238E27FC236}">
                <a16:creationId xmlns:a16="http://schemas.microsoft.com/office/drawing/2014/main" id="{29EAA2C1-7519-434B-B505-E09E02A6A116}"/>
              </a:ext>
            </a:extLst>
          </p:cNvPr>
          <p:cNvSpPr/>
          <p:nvPr/>
        </p:nvSpPr>
        <p:spPr>
          <a:xfrm>
            <a:off x="3194739" y="3699792"/>
            <a:ext cx="2945524" cy="69948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PIR </a:t>
            </a: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센서와 거리 센서를 연동해 각각의</a:t>
            </a:r>
            <a:endParaRPr kumimoji="0" lang="en-US" altLang="ko-KR" sz="1200" b="0" i="0" u="none" strike="noStrike" kern="1200" cap="none" spc="0" normalizeH="0" baseline="0" noProof="0" dirty="0">
              <a:ln w="3175">
                <a:solidFill>
                  <a:srgbClr val="4F81BD">
                    <a:lumMod val="40000"/>
                    <a:lumOff val="60000"/>
                  </a:srgbClr>
                </a:solidFill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" dirty="0">
              <a:ln w="3175">
                <a:solidFill>
                  <a:srgbClr val="4F81BD">
                    <a:lumMod val="40000"/>
                    <a:lumOff val="60000"/>
                  </a:srgbClr>
                </a:solidFill>
              </a:ln>
              <a:solidFill>
                <a:srgbClr val="1F497D">
                  <a:lumMod val="50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단점보완 및 정확도 향상</a:t>
            </a:r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5A8AA6C-911B-4E3E-AC6F-76A405F82EC7}"/>
              </a:ext>
            </a:extLst>
          </p:cNvPr>
          <p:cNvSpPr/>
          <p:nvPr/>
        </p:nvSpPr>
        <p:spPr>
          <a:xfrm rot="10800000">
            <a:off x="4317442" y="3482746"/>
            <a:ext cx="576064" cy="232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A9178983-F558-45FA-963F-4195239E64A6}"/>
              </a:ext>
            </a:extLst>
          </p:cNvPr>
          <p:cNvSpPr/>
          <p:nvPr/>
        </p:nvSpPr>
        <p:spPr>
          <a:xfrm>
            <a:off x="4317442" y="4387258"/>
            <a:ext cx="576064" cy="232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1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0F5869-E484-4AEF-8E69-66D57B1952C5}"/>
              </a:ext>
            </a:extLst>
          </p:cNvPr>
          <p:cNvSpPr/>
          <p:nvPr/>
        </p:nvSpPr>
        <p:spPr>
          <a:xfrm>
            <a:off x="251520" y="1484784"/>
            <a:ext cx="8496944" cy="5112568"/>
          </a:xfrm>
          <a:prstGeom prst="rect">
            <a:avLst/>
          </a:prstGeom>
          <a:solidFill>
            <a:srgbClr val="2E6CA9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635E17F-66B2-4D4B-BD93-7CB9092B028D}"/>
              </a:ext>
            </a:extLst>
          </p:cNvPr>
          <p:cNvSpPr/>
          <p:nvPr/>
        </p:nvSpPr>
        <p:spPr>
          <a:xfrm>
            <a:off x="250487" y="1479868"/>
            <a:ext cx="6490272" cy="5117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1F497D">
                      <a:lumMod val="60000"/>
                      <a:lumOff val="40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센서 소개 및 동작 원리</a:t>
            </a:r>
            <a:endParaRPr lang="ko-KR" altLang="en-US" sz="3200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F0EBCB32-AB28-47E8-B5F6-773F96A9B1D0}"/>
              </a:ext>
            </a:extLst>
          </p:cNvPr>
          <p:cNvSpPr/>
          <p:nvPr/>
        </p:nvSpPr>
        <p:spPr>
          <a:xfrm>
            <a:off x="7002000" y="1741130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PIR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센서</a:t>
            </a:r>
            <a:endParaRPr lang="ko-KR" altLang="en-US" b="1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E789822-CC1B-4473-B9CE-9E256373D730}"/>
              </a:ext>
            </a:extLst>
          </p:cNvPr>
          <p:cNvSpPr/>
          <p:nvPr/>
        </p:nvSpPr>
        <p:spPr>
          <a:xfrm>
            <a:off x="7001999" y="1741130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1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8AF25F-B4ED-49B6-8619-9807AD3DAD1C}"/>
              </a:ext>
            </a:extLst>
          </p:cNvPr>
          <p:cNvSpPr/>
          <p:nvPr/>
        </p:nvSpPr>
        <p:spPr>
          <a:xfrm>
            <a:off x="7002000" y="2523083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거리센서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0716F1D6-0AD9-45F5-AAF8-68C28F1F1C35}"/>
              </a:ext>
            </a:extLst>
          </p:cNvPr>
          <p:cNvSpPr/>
          <p:nvPr/>
        </p:nvSpPr>
        <p:spPr>
          <a:xfrm>
            <a:off x="7001998" y="2523600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2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8F8473-DF54-42B8-9BB0-DC00EBF40268}"/>
              </a:ext>
            </a:extLst>
          </p:cNvPr>
          <p:cNvSpPr/>
          <p:nvPr/>
        </p:nvSpPr>
        <p:spPr>
          <a:xfrm>
            <a:off x="6600976" y="3301871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유량센서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srgbClr val="4F81BD">
                    <a:lumMod val="75000"/>
                  </a:srgbClr>
                </a:solidFill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78BC12D8-BEFD-43B7-94D6-25C3BB6EAD84}"/>
              </a:ext>
            </a:extLst>
          </p:cNvPr>
          <p:cNvSpPr/>
          <p:nvPr/>
        </p:nvSpPr>
        <p:spPr>
          <a:xfrm>
            <a:off x="6600976" y="3304307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3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A53A4A-2E22-4A52-9C30-AD51D3936F98}"/>
              </a:ext>
            </a:extLst>
          </p:cNvPr>
          <p:cNvSpPr/>
          <p:nvPr/>
        </p:nvSpPr>
        <p:spPr>
          <a:xfrm>
            <a:off x="6991915" y="408266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M0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보드</a:t>
            </a:r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491873C6-FA9C-49E5-8A81-DF2588DC1541}"/>
              </a:ext>
            </a:extLst>
          </p:cNvPr>
          <p:cNvSpPr/>
          <p:nvPr/>
        </p:nvSpPr>
        <p:spPr>
          <a:xfrm>
            <a:off x="7002000" y="409172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4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9BA3E2-5F4C-4392-9134-4D2E3A79811D}"/>
              </a:ext>
            </a:extLst>
          </p:cNvPr>
          <p:cNvSpPr/>
          <p:nvPr/>
        </p:nvSpPr>
        <p:spPr>
          <a:xfrm>
            <a:off x="6991915" y="486939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LED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모듈</a:t>
            </a:r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2D35A418-DD86-4399-887E-9D02CDB6F66E}"/>
              </a:ext>
            </a:extLst>
          </p:cNvPr>
          <p:cNvSpPr/>
          <p:nvPr/>
        </p:nvSpPr>
        <p:spPr>
          <a:xfrm>
            <a:off x="7002000" y="487845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5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EEAF23D8-83F4-41E1-BE7A-75E228B8632D}"/>
              </a:ext>
            </a:extLst>
          </p:cNvPr>
          <p:cNvSpPr/>
          <p:nvPr/>
        </p:nvSpPr>
        <p:spPr>
          <a:xfrm>
            <a:off x="6991915" y="5646808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수동부저</a:t>
            </a:r>
          </a:p>
        </p:txBody>
      </p:sp>
      <p:sp>
        <p:nvSpPr>
          <p:cNvPr id="225" name="사각형: 둥근 대각선 방향 모서리 224">
            <a:extLst>
              <a:ext uri="{FF2B5EF4-FFF2-40B4-BE49-F238E27FC236}">
                <a16:creationId xmlns:a16="http://schemas.microsoft.com/office/drawing/2014/main" id="{F72183AF-A66B-4FA1-9A53-A3C19193DDDD}"/>
              </a:ext>
            </a:extLst>
          </p:cNvPr>
          <p:cNvSpPr/>
          <p:nvPr/>
        </p:nvSpPr>
        <p:spPr>
          <a:xfrm>
            <a:off x="7002000" y="5655869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6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7" name="사각형: 둥근 위쪽 모서리 236">
            <a:extLst>
              <a:ext uri="{FF2B5EF4-FFF2-40B4-BE49-F238E27FC236}">
                <a16:creationId xmlns:a16="http://schemas.microsoft.com/office/drawing/2014/main" id="{EBF3A1A0-6602-4F7E-A7C1-FA7655434644}"/>
              </a:ext>
            </a:extLst>
          </p:cNvPr>
          <p:cNvSpPr/>
          <p:nvPr/>
        </p:nvSpPr>
        <p:spPr>
          <a:xfrm rot="5400000">
            <a:off x="2240218" y="-235386"/>
            <a:ext cx="2359311" cy="6048674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D9D3C2-BC44-429B-BADB-BBE42BB39749}"/>
              </a:ext>
            </a:extLst>
          </p:cNvPr>
          <p:cNvSpPr txBox="1"/>
          <p:nvPr/>
        </p:nvSpPr>
        <p:spPr>
          <a:xfrm>
            <a:off x="3164526" y="1964457"/>
            <a:ext cx="30572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물의 흐름을 측정하여 물이 흐르는 속도와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흐른 물의 양 측정 가능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BEB0DC1-F6AD-43D0-A02A-DC873D9F39B3}"/>
              </a:ext>
            </a:extLst>
          </p:cNvPr>
          <p:cNvSpPr txBox="1"/>
          <p:nvPr/>
        </p:nvSpPr>
        <p:spPr>
          <a:xfrm>
            <a:off x="3165761" y="2556552"/>
            <a:ext cx="32047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이안류의 평균적인 지속시간은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2~3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이내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일반적인 파도의 주기는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 이내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D13C92-F176-4166-B005-E26106C0CD00}"/>
              </a:ext>
            </a:extLst>
          </p:cNvPr>
          <p:cNvSpPr txBox="1"/>
          <p:nvPr/>
        </p:nvSpPr>
        <p:spPr>
          <a:xfrm>
            <a:off x="3165761" y="3150903"/>
            <a:ext cx="3191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초마다 측정하면서 만약 유속이 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 이상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일정한 경우 이안류가 발생했다고 판단</a:t>
            </a: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FF1D01BB-A6CF-48A2-8AEC-01B161313D3E}"/>
              </a:ext>
            </a:extLst>
          </p:cNvPr>
          <p:cNvSpPr/>
          <p:nvPr/>
        </p:nvSpPr>
        <p:spPr>
          <a:xfrm>
            <a:off x="2859390" y="1970609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5C81F06-5B62-44F3-842B-757198670F62}"/>
              </a:ext>
            </a:extLst>
          </p:cNvPr>
          <p:cNvSpPr/>
          <p:nvPr/>
        </p:nvSpPr>
        <p:spPr>
          <a:xfrm>
            <a:off x="2859390" y="2568980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A1CD3E37-8E38-4B0E-94D4-4E9F357E32CB}"/>
              </a:ext>
            </a:extLst>
          </p:cNvPr>
          <p:cNvSpPr/>
          <p:nvPr/>
        </p:nvSpPr>
        <p:spPr>
          <a:xfrm>
            <a:off x="2855584" y="3167351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515977-D818-48CC-BC86-252C632418E2}"/>
              </a:ext>
            </a:extLst>
          </p:cNvPr>
          <p:cNvSpPr/>
          <p:nvPr/>
        </p:nvSpPr>
        <p:spPr>
          <a:xfrm>
            <a:off x="395537" y="4125399"/>
            <a:ext cx="3456384" cy="2359312"/>
          </a:xfrm>
          <a:prstGeom prst="rect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DB371-65D3-4544-8446-9672A0885ADB}"/>
              </a:ext>
            </a:extLst>
          </p:cNvPr>
          <p:cNvSpPr/>
          <p:nvPr/>
        </p:nvSpPr>
        <p:spPr>
          <a:xfrm>
            <a:off x="541849" y="1778607"/>
            <a:ext cx="2215526" cy="202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CC8F9A3-0E8F-43C7-97A9-2F06E7434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806886"/>
              </p:ext>
            </p:extLst>
          </p:nvPr>
        </p:nvGraphicFramePr>
        <p:xfrm>
          <a:off x="267324" y="4097384"/>
          <a:ext cx="3456384" cy="2366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61DBDE-6505-4B86-A192-83A4F9D46DBD}"/>
              </a:ext>
            </a:extLst>
          </p:cNvPr>
          <p:cNvSpPr txBox="1"/>
          <p:nvPr/>
        </p:nvSpPr>
        <p:spPr>
          <a:xfrm>
            <a:off x="1280117" y="6282806"/>
            <a:ext cx="28618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700" b="0" i="1" u="none" strike="noStrike" dirty="0">
                <a:solidFill>
                  <a:srgbClr val="FF6161"/>
                </a:solidFill>
                <a:effectLst/>
                <a:latin typeface="+mj-ea"/>
                <a:ea typeface="+mj-ea"/>
                <a:hlinkClick r:id="rId4"/>
              </a:rPr>
              <a:t>Incipient </a:t>
            </a:r>
            <a:r>
              <a:rPr lang="en-US" altLang="ko-KR" sz="700" b="0" i="1" u="none" strike="noStrike" dirty="0">
                <a:solidFill>
                  <a:srgbClr val="FF6D6D"/>
                </a:solidFill>
                <a:effectLst/>
                <a:latin typeface="+mj-ea"/>
                <a:ea typeface="+mj-ea"/>
                <a:hlinkClick r:id="rId4"/>
              </a:rPr>
              <a:t>rip</a:t>
            </a:r>
            <a:r>
              <a:rPr lang="en-US" altLang="ko-KR" sz="700" b="0" i="1" u="none" strike="noStrike" dirty="0">
                <a:solidFill>
                  <a:srgbClr val="FF6161"/>
                </a:solidFill>
                <a:effectLst/>
                <a:latin typeface="+mj-ea"/>
                <a:ea typeface="+mj-ea"/>
                <a:hlinkClick r:id="rId4"/>
              </a:rPr>
              <a:t>-</a:t>
            </a:r>
            <a:r>
              <a:rPr lang="en-US" altLang="ko-KR" sz="700" b="0" i="1" u="none" strike="noStrike" dirty="0">
                <a:solidFill>
                  <a:srgbClr val="FF6D6D"/>
                </a:solidFill>
                <a:effectLst/>
                <a:latin typeface="+mj-ea"/>
                <a:ea typeface="+mj-ea"/>
                <a:hlinkClick r:id="rId4"/>
              </a:rPr>
              <a:t>current</a:t>
            </a:r>
            <a:r>
              <a:rPr lang="en-US" altLang="ko-KR" sz="700" b="0" i="1" u="none" strike="noStrike" dirty="0">
                <a:solidFill>
                  <a:srgbClr val="FF6161"/>
                </a:solidFill>
                <a:effectLst/>
                <a:latin typeface="+mj-ea"/>
                <a:ea typeface="+mj-ea"/>
                <a:hlinkClick r:id="rId4"/>
              </a:rPr>
              <a:t> statistics in an open coast</a:t>
            </a:r>
            <a:endParaRPr lang="ko-KR" altLang="en-US" sz="700" i="1" dirty="0">
              <a:latin typeface="+mj-ea"/>
              <a:ea typeface="+mj-ea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AB0A17E0-CD3F-47D4-ACBA-53EE52A067EC}"/>
              </a:ext>
            </a:extLst>
          </p:cNvPr>
          <p:cNvSpPr/>
          <p:nvPr/>
        </p:nvSpPr>
        <p:spPr>
          <a:xfrm rot="5400000">
            <a:off x="4040417" y="4079069"/>
            <a:ext cx="2359312" cy="24482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D192928-9FC5-43C1-B155-1BDD9A54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88750"/>
              </p:ext>
            </p:extLst>
          </p:nvPr>
        </p:nvGraphicFramePr>
        <p:xfrm>
          <a:off x="4078726" y="4211655"/>
          <a:ext cx="2111259" cy="2059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3753">
                  <a:extLst>
                    <a:ext uri="{9D8B030D-6E8A-4147-A177-3AD203B41FA5}">
                      <a16:colId xmlns:a16="http://schemas.microsoft.com/office/drawing/2014/main" val="2369339142"/>
                    </a:ext>
                  </a:extLst>
                </a:gridCol>
                <a:gridCol w="703753">
                  <a:extLst>
                    <a:ext uri="{9D8B030D-6E8A-4147-A177-3AD203B41FA5}">
                      <a16:colId xmlns:a16="http://schemas.microsoft.com/office/drawing/2014/main" val="908343464"/>
                    </a:ext>
                  </a:extLst>
                </a:gridCol>
                <a:gridCol w="703753">
                  <a:extLst>
                    <a:ext uri="{9D8B030D-6E8A-4147-A177-3AD203B41FA5}">
                      <a16:colId xmlns:a16="http://schemas.microsoft.com/office/drawing/2014/main" val="1540263841"/>
                    </a:ext>
                  </a:extLst>
                </a:gridCol>
              </a:tblGrid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80" b="0" dirty="0"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solidFill>
                          <a:srgbClr val="10253F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030" b="0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  <a:solidFill>
                            <a:srgbClr val="10253F"/>
                          </a:solidFill>
                          <a:latin typeface="+mj-ea"/>
                          <a:ea typeface="+mj-ea"/>
                        </a:rPr>
                        <a:t>평균높이</a:t>
                      </a: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80" b="0" dirty="0"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solidFill>
                          <a:srgbClr val="10253F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030" b="0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  <a:solidFill>
                            <a:srgbClr val="10253F"/>
                          </a:solidFill>
                          <a:latin typeface="+mj-ea"/>
                          <a:ea typeface="+mj-ea"/>
                        </a:rPr>
                        <a:t>평균길이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80" b="0" dirty="0"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solidFill>
                          <a:srgbClr val="10253F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030" b="0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  <a:solidFill>
                            <a:srgbClr val="10253F"/>
                          </a:solidFill>
                          <a:latin typeface="+mj-ea"/>
                          <a:ea typeface="+mj-ea"/>
                        </a:rPr>
                        <a:t>파도주기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997655"/>
                  </a:ext>
                </a:extLst>
              </a:tr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0.27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8.5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3.0 </a:t>
                      </a:r>
                      <a:r>
                        <a:rPr lang="ko-KR" altLang="en-US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196449"/>
                  </a:ext>
                </a:extLst>
              </a:tr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1.5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33.8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5.7 </a:t>
                      </a:r>
                      <a:r>
                        <a:rPr lang="ko-KR" altLang="en-US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148574"/>
                  </a:ext>
                </a:extLst>
              </a:tr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4.1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76.5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8.6 </a:t>
                      </a:r>
                      <a:r>
                        <a:rPr lang="ko-KR" altLang="en-US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464271"/>
                  </a:ext>
                </a:extLst>
              </a:tr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8.5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136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11.4 </a:t>
                      </a:r>
                      <a:r>
                        <a:rPr lang="ko-KR" altLang="en-US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25081"/>
                  </a:ext>
                </a:extLst>
              </a:tr>
              <a:tr h="34331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14.8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212 m</a:t>
                      </a:r>
                      <a:endParaRPr lang="ko-KR" altLang="en-US" sz="12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>
                        <a:ln>
                          <a:solidFill>
                            <a:srgbClr val="376092"/>
                          </a:solidFill>
                        </a:ln>
                        <a:solidFill>
                          <a:srgbClr val="10253F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14.3 </a:t>
                      </a:r>
                      <a:r>
                        <a:rPr lang="ko-KR" altLang="en-US" sz="1200" dirty="0">
                          <a:ln>
                            <a:solidFill>
                              <a:srgbClr val="376092"/>
                            </a:solidFill>
                          </a:ln>
                          <a:solidFill>
                            <a:srgbClr val="10253F"/>
                          </a:solidFill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89940" marR="89940" marT="44970" marB="44970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537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E4C32C-ACF5-436E-BD42-194A0516D03F}"/>
              </a:ext>
            </a:extLst>
          </p:cNvPr>
          <p:cNvSpPr txBox="1"/>
          <p:nvPr/>
        </p:nvSpPr>
        <p:spPr>
          <a:xfrm>
            <a:off x="4022893" y="6289569"/>
            <a:ext cx="28618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700" b="1" i="1" dirty="0">
                <a:solidFill>
                  <a:srgbClr val="1025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700" i="1" dirty="0">
                <a:latin typeface="+mj-ea"/>
                <a:ea typeface="+mj-ea"/>
                <a:hlinkClick r:id="rId5"/>
              </a:rPr>
              <a:t>https://en.wikipedia.org/wiki/Wind_wave</a:t>
            </a:r>
            <a:endParaRPr lang="ko-KR" altLang="en-US" sz="700" i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344A01-ABAF-493C-AD61-D7929C7B45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9"/>
          <a:stretch/>
        </p:blipFill>
        <p:spPr>
          <a:xfrm>
            <a:off x="609709" y="1764127"/>
            <a:ext cx="2071625" cy="2020687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1B4D62B-A3D9-4BA1-AE5D-497347F6EB2F}"/>
              </a:ext>
            </a:extLst>
          </p:cNvPr>
          <p:cNvSpPr/>
          <p:nvPr/>
        </p:nvSpPr>
        <p:spPr>
          <a:xfrm>
            <a:off x="539551" y="1773441"/>
            <a:ext cx="301056" cy="301056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2E6CA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140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0F5869-E484-4AEF-8E69-66D57B1952C5}"/>
              </a:ext>
            </a:extLst>
          </p:cNvPr>
          <p:cNvSpPr/>
          <p:nvPr/>
        </p:nvSpPr>
        <p:spPr>
          <a:xfrm>
            <a:off x="251520" y="1484784"/>
            <a:ext cx="8496944" cy="5112568"/>
          </a:xfrm>
          <a:prstGeom prst="rect">
            <a:avLst/>
          </a:prstGeom>
          <a:solidFill>
            <a:srgbClr val="2E6CA9"/>
          </a:solidFill>
          <a:ln>
            <a:solidFill>
              <a:srgbClr val="2E6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635E17F-66B2-4D4B-BD93-7CB9092B028D}"/>
              </a:ext>
            </a:extLst>
          </p:cNvPr>
          <p:cNvSpPr/>
          <p:nvPr/>
        </p:nvSpPr>
        <p:spPr>
          <a:xfrm>
            <a:off x="250487" y="1479868"/>
            <a:ext cx="6490272" cy="5117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1F497D">
                      <a:lumMod val="60000"/>
                      <a:lumOff val="40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센서 소개 및 동작 원리</a:t>
            </a:r>
            <a:endParaRPr lang="ko-KR" altLang="en-US" sz="3200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F0EBCB32-AB28-47E8-B5F6-773F96A9B1D0}"/>
              </a:ext>
            </a:extLst>
          </p:cNvPr>
          <p:cNvSpPr/>
          <p:nvPr/>
        </p:nvSpPr>
        <p:spPr>
          <a:xfrm>
            <a:off x="7002000" y="1741131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PIR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센서</a:t>
            </a:r>
            <a:endParaRPr lang="ko-KR" altLang="en-US" b="1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E789822-CC1B-4473-B9CE-9E256373D730}"/>
              </a:ext>
            </a:extLst>
          </p:cNvPr>
          <p:cNvSpPr/>
          <p:nvPr/>
        </p:nvSpPr>
        <p:spPr>
          <a:xfrm>
            <a:off x="7002000" y="1741131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1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8AF25F-B4ED-49B6-8619-9807AD3DAD1C}"/>
              </a:ext>
            </a:extLst>
          </p:cNvPr>
          <p:cNvSpPr/>
          <p:nvPr/>
        </p:nvSpPr>
        <p:spPr>
          <a:xfrm>
            <a:off x="7002000" y="2523084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거리센서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0716F1D6-0AD9-45F5-AAF8-68C28F1F1C35}"/>
              </a:ext>
            </a:extLst>
          </p:cNvPr>
          <p:cNvSpPr/>
          <p:nvPr/>
        </p:nvSpPr>
        <p:spPr>
          <a:xfrm>
            <a:off x="7002000" y="252308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2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8F8473-DF54-42B8-9BB0-DC00EBF40268}"/>
              </a:ext>
            </a:extLst>
          </p:cNvPr>
          <p:cNvSpPr/>
          <p:nvPr/>
        </p:nvSpPr>
        <p:spPr>
          <a:xfrm>
            <a:off x="7002000" y="3301871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유량센서</a:t>
            </a:r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78BC12D8-BEFD-43B7-94D6-25C3BB6EAD84}"/>
              </a:ext>
            </a:extLst>
          </p:cNvPr>
          <p:cNvSpPr/>
          <p:nvPr/>
        </p:nvSpPr>
        <p:spPr>
          <a:xfrm>
            <a:off x="7009200" y="3310932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3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A53A4A-2E22-4A52-9C30-AD51D3936F98}"/>
              </a:ext>
            </a:extLst>
          </p:cNvPr>
          <p:cNvSpPr/>
          <p:nvPr/>
        </p:nvSpPr>
        <p:spPr>
          <a:xfrm>
            <a:off x="6991915" y="4082663"/>
            <a:ext cx="1505393" cy="666733"/>
          </a:xfrm>
          <a:prstGeom prst="roundRect">
            <a:avLst>
              <a:gd name="adj" fmla="val 184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M0</a:t>
            </a:r>
            <a:r>
              <a:rPr kumimoji="0" lang="ko-KR" altLang="en-US" b="1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보드</a:t>
            </a:r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491873C6-FA9C-49E5-8A81-DF2588DC1541}"/>
              </a:ext>
            </a:extLst>
          </p:cNvPr>
          <p:cNvSpPr/>
          <p:nvPr/>
        </p:nvSpPr>
        <p:spPr>
          <a:xfrm>
            <a:off x="7002000" y="4091724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4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9BA3E2-5F4C-4392-9134-4D2E3A79811D}"/>
              </a:ext>
            </a:extLst>
          </p:cNvPr>
          <p:cNvSpPr/>
          <p:nvPr/>
        </p:nvSpPr>
        <p:spPr>
          <a:xfrm>
            <a:off x="6588221" y="4869393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LED</a:t>
            </a:r>
            <a:r>
              <a:rPr lang="ko-KR" altLang="en-US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모듈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srgbClr val="4F81BD">
                    <a:lumMod val="75000"/>
                  </a:srgbClr>
                </a:solidFill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2D35A418-DD86-4399-887E-9D02CDB6F66E}"/>
              </a:ext>
            </a:extLst>
          </p:cNvPr>
          <p:cNvSpPr/>
          <p:nvPr/>
        </p:nvSpPr>
        <p:spPr>
          <a:xfrm>
            <a:off x="6588221" y="4869393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5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EEAF23D8-83F4-41E1-BE7A-75E228B8632D}"/>
              </a:ext>
            </a:extLst>
          </p:cNvPr>
          <p:cNvSpPr/>
          <p:nvPr/>
        </p:nvSpPr>
        <p:spPr>
          <a:xfrm>
            <a:off x="6588221" y="5646808"/>
            <a:ext cx="1505393" cy="666733"/>
          </a:xfrm>
          <a:prstGeom prst="roundRect">
            <a:avLst>
              <a:gd name="adj" fmla="val 18453"/>
            </a:avLst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수동부저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srgbClr val="4F81BD">
                    <a:lumMod val="75000"/>
                  </a:srgbClr>
                </a:solidFill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5" name="사각형: 둥근 대각선 방향 모서리 224">
            <a:extLst>
              <a:ext uri="{FF2B5EF4-FFF2-40B4-BE49-F238E27FC236}">
                <a16:creationId xmlns:a16="http://schemas.microsoft.com/office/drawing/2014/main" id="{F72183AF-A66B-4FA1-9A53-A3C19193DDDD}"/>
              </a:ext>
            </a:extLst>
          </p:cNvPr>
          <p:cNvSpPr/>
          <p:nvPr/>
        </p:nvSpPr>
        <p:spPr>
          <a:xfrm>
            <a:off x="6588221" y="5646808"/>
            <a:ext cx="249385" cy="249385"/>
          </a:xfrm>
          <a:prstGeom prst="round2Diag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2E6CA9"/>
                </a:solidFill>
                <a:latin typeface="+mj-ea"/>
                <a:ea typeface="+mj-ea"/>
              </a:rPr>
              <a:t>6</a:t>
            </a:r>
            <a:endParaRPr lang="ko-KR" altLang="en-US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2E6CA9"/>
              </a:solidFill>
              <a:latin typeface="+mj-ea"/>
              <a:ea typeface="+mj-ea"/>
            </a:endParaRPr>
          </a:p>
        </p:txBody>
      </p:sp>
      <p:sp>
        <p:nvSpPr>
          <p:cNvPr id="237" name="사각형: 둥근 위쪽 모서리 236">
            <a:extLst>
              <a:ext uri="{FF2B5EF4-FFF2-40B4-BE49-F238E27FC236}">
                <a16:creationId xmlns:a16="http://schemas.microsoft.com/office/drawing/2014/main" id="{EBF3A1A0-6602-4F7E-A7C1-FA7655434644}"/>
              </a:ext>
            </a:extLst>
          </p:cNvPr>
          <p:cNvSpPr/>
          <p:nvPr/>
        </p:nvSpPr>
        <p:spPr>
          <a:xfrm rot="5400000">
            <a:off x="2240218" y="-235386"/>
            <a:ext cx="2359311" cy="6048674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사각형: 둥근 위쪽 모서리 239">
            <a:extLst>
              <a:ext uri="{FF2B5EF4-FFF2-40B4-BE49-F238E27FC236}">
                <a16:creationId xmlns:a16="http://schemas.microsoft.com/office/drawing/2014/main" id="{56444A62-B545-4320-97B8-1CECB760A986}"/>
              </a:ext>
            </a:extLst>
          </p:cNvPr>
          <p:cNvSpPr/>
          <p:nvPr/>
        </p:nvSpPr>
        <p:spPr>
          <a:xfrm rot="5400000">
            <a:off x="2240214" y="2282340"/>
            <a:ext cx="2359313" cy="6048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93704-21A9-4F54-B8BF-481610519CB5}"/>
              </a:ext>
            </a:extLst>
          </p:cNvPr>
          <p:cNvSpPr/>
          <p:nvPr/>
        </p:nvSpPr>
        <p:spPr>
          <a:xfrm>
            <a:off x="536932" y="1778607"/>
            <a:ext cx="2215526" cy="202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2E9AE-B524-4632-8217-656623CB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76"/>
          <a:stretch/>
        </p:blipFill>
        <p:spPr>
          <a:xfrm>
            <a:off x="614467" y="1793213"/>
            <a:ext cx="2059133" cy="2006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B910A8-11C6-48D2-A3E8-27EF8F271D22}"/>
              </a:ext>
            </a:extLst>
          </p:cNvPr>
          <p:cNvSpPr/>
          <p:nvPr/>
        </p:nvSpPr>
        <p:spPr>
          <a:xfrm>
            <a:off x="541012" y="4292854"/>
            <a:ext cx="2215526" cy="202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C2AA7-F1FB-4F02-A630-7713C1D2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7" y="4288470"/>
            <a:ext cx="2035963" cy="2035963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1B4D62B-A3D9-4BA1-AE5D-497347F6EB2F}"/>
              </a:ext>
            </a:extLst>
          </p:cNvPr>
          <p:cNvSpPr/>
          <p:nvPr/>
        </p:nvSpPr>
        <p:spPr>
          <a:xfrm>
            <a:off x="539551" y="1773441"/>
            <a:ext cx="301056" cy="301056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2E6CA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C507245-080C-47A3-95D7-02169F992034}"/>
              </a:ext>
            </a:extLst>
          </p:cNvPr>
          <p:cNvSpPr/>
          <p:nvPr/>
        </p:nvSpPr>
        <p:spPr>
          <a:xfrm>
            <a:off x="539551" y="4290049"/>
            <a:ext cx="301056" cy="301056"/>
          </a:xfrm>
          <a:prstGeom prst="rect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F81BD">
                      <a:lumMod val="75000"/>
                    </a:srgbClr>
                  </a:solidFill>
                </a:ln>
                <a:solidFill>
                  <a:srgbClr val="2E6CA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6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D9D3C2-BC44-429B-BADB-BBE42BB39749}"/>
              </a:ext>
            </a:extLst>
          </p:cNvPr>
          <p:cNvSpPr txBox="1"/>
          <p:nvPr/>
        </p:nvSpPr>
        <p:spPr>
          <a:xfrm>
            <a:off x="3164526" y="1767289"/>
            <a:ext cx="28392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RGB LED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저항이 내장되어 있어서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 가지 색상 표현이 가능 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BEB0DC1-F6AD-43D0-A02A-DC873D9F39B3}"/>
              </a:ext>
            </a:extLst>
          </p:cNvPr>
          <p:cNvSpPr txBox="1"/>
          <p:nvPr/>
        </p:nvSpPr>
        <p:spPr>
          <a:xfrm>
            <a:off x="3165761" y="2359384"/>
            <a:ext cx="30572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부표에 사람이 접근하거나 이안류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 시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적색 불이 켜지고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평상시엔 녹색 불 유지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D13C92-F176-4166-B005-E26106C0CD00}"/>
              </a:ext>
            </a:extLst>
          </p:cNvPr>
          <p:cNvSpPr txBox="1"/>
          <p:nvPr/>
        </p:nvSpPr>
        <p:spPr>
          <a:xfrm>
            <a:off x="3165761" y="2953735"/>
            <a:ext cx="28007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직관적이나 불빛만으로는 위험 인지를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제대로 못 할 가능성이 높음</a:t>
            </a: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FF1D01BB-A6CF-48A2-8AEC-01B161313D3E}"/>
              </a:ext>
            </a:extLst>
          </p:cNvPr>
          <p:cNvSpPr/>
          <p:nvPr/>
        </p:nvSpPr>
        <p:spPr>
          <a:xfrm>
            <a:off x="2859390" y="1773441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5C81F06-5B62-44F3-842B-757198670F62}"/>
              </a:ext>
            </a:extLst>
          </p:cNvPr>
          <p:cNvSpPr/>
          <p:nvPr/>
        </p:nvSpPr>
        <p:spPr>
          <a:xfrm>
            <a:off x="2859390" y="2371812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A1CD3E37-8E38-4B0E-94D4-4E9F357E32CB}"/>
              </a:ext>
            </a:extLst>
          </p:cNvPr>
          <p:cNvSpPr/>
          <p:nvPr/>
        </p:nvSpPr>
        <p:spPr>
          <a:xfrm>
            <a:off x="2855584" y="2970183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6A88917-91F3-4592-A05B-659C449C0A81}"/>
              </a:ext>
            </a:extLst>
          </p:cNvPr>
          <p:cNvSpPr txBox="1"/>
          <p:nvPr/>
        </p:nvSpPr>
        <p:spPr>
          <a:xfrm>
            <a:off x="3164526" y="4632127"/>
            <a:ext cx="2858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진동을 발생시켜서 소리를 출력하거나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진동 신호를 통해 센서로 사용 가능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4D7698-4FD8-44F3-A17D-8C0AFD352302}"/>
              </a:ext>
            </a:extLst>
          </p:cNvPr>
          <p:cNvSpPr txBox="1"/>
          <p:nvPr/>
        </p:nvSpPr>
        <p:spPr>
          <a:xfrm>
            <a:off x="3165761" y="5224222"/>
            <a:ext cx="30572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부표에 사람이 접근하거나 이안류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 시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상황이 종료될 때까지 경고음 출력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D677C78-FBA3-4920-9FA7-932FBAFE3B6C}"/>
              </a:ext>
            </a:extLst>
          </p:cNvPr>
          <p:cNvSpPr txBox="1"/>
          <p:nvPr/>
        </p:nvSpPr>
        <p:spPr>
          <a:xfrm>
            <a:off x="3165761" y="5818573"/>
            <a:ext cx="31085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앱을 통해서 원격으로</a:t>
            </a:r>
            <a:r>
              <a:rPr lang="en-US" altLang="ko-KR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상황 발생 시의</a:t>
            </a:r>
            <a:endParaRPr lang="en-US" altLang="ko-KR" sz="12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00" dirty="0"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ln w="31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경고음 출력 여부 제어 가능</a:t>
            </a:r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1CAADF8-1A55-4ED9-B255-6032C52B1892}"/>
              </a:ext>
            </a:extLst>
          </p:cNvPr>
          <p:cNvSpPr/>
          <p:nvPr/>
        </p:nvSpPr>
        <p:spPr>
          <a:xfrm>
            <a:off x="2859390" y="4638279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2156081-632D-4230-95D6-BFE7F6319068}"/>
              </a:ext>
            </a:extLst>
          </p:cNvPr>
          <p:cNvSpPr/>
          <p:nvPr/>
        </p:nvSpPr>
        <p:spPr>
          <a:xfrm>
            <a:off x="2859390" y="5236650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C5B808F-89E5-4B3C-A654-F98180501A47}"/>
              </a:ext>
            </a:extLst>
          </p:cNvPr>
          <p:cNvSpPr/>
          <p:nvPr/>
        </p:nvSpPr>
        <p:spPr>
          <a:xfrm>
            <a:off x="2855584" y="5835021"/>
            <a:ext cx="301056" cy="301056"/>
          </a:xfrm>
          <a:prstGeom prst="ellipse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5" name="사각형: 둥근 대각선 방향 모서리 254">
            <a:extLst>
              <a:ext uri="{FF2B5EF4-FFF2-40B4-BE49-F238E27FC236}">
                <a16:creationId xmlns:a16="http://schemas.microsoft.com/office/drawing/2014/main" id="{29EAA2C1-7519-434B-B505-E09E02A6A116}"/>
              </a:ext>
            </a:extLst>
          </p:cNvPr>
          <p:cNvSpPr/>
          <p:nvPr/>
        </p:nvSpPr>
        <p:spPr>
          <a:xfrm>
            <a:off x="3194739" y="3699792"/>
            <a:ext cx="2945524" cy="69948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LED</a:t>
            </a:r>
            <a:r>
              <a:rPr lang="ko-KR" altLang="en-US" sz="120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불빛과 수동부저의 경고음을 통해</a:t>
            </a:r>
            <a:endParaRPr lang="en-US" altLang="ko-KR" sz="1200" dirty="0">
              <a:ln w="3175">
                <a:solidFill>
                  <a:srgbClr val="4F81BD">
                    <a:lumMod val="40000"/>
                    <a:lumOff val="60000"/>
                  </a:srgbClr>
                </a:solidFill>
              </a:ln>
              <a:solidFill>
                <a:srgbClr val="1F497D">
                  <a:lumMod val="50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" b="0" i="0" u="none" strike="noStrike" kern="1200" cap="none" spc="0" normalizeH="0" baseline="0" noProof="0" dirty="0">
              <a:ln w="3175">
                <a:solidFill>
                  <a:srgbClr val="4F81BD">
                    <a:lumMod val="40000"/>
                    <a:lumOff val="60000"/>
                  </a:srgbClr>
                </a:solidFill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 w="3175">
                  <a:solidFill>
                    <a:srgbClr val="4F81BD">
                      <a:lumMod val="40000"/>
                      <a:lumOff val="60000"/>
                    </a:srgbClr>
                  </a:solidFill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현장에서도 즉각적인 위험 인지 가능</a:t>
            </a:r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5A8AA6C-911B-4E3E-AC6F-76A405F82EC7}"/>
              </a:ext>
            </a:extLst>
          </p:cNvPr>
          <p:cNvSpPr/>
          <p:nvPr/>
        </p:nvSpPr>
        <p:spPr>
          <a:xfrm rot="10800000">
            <a:off x="4317442" y="3482746"/>
            <a:ext cx="576064" cy="232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A9178983-F558-45FA-963F-4195239E64A6}"/>
              </a:ext>
            </a:extLst>
          </p:cNvPr>
          <p:cNvSpPr/>
          <p:nvPr/>
        </p:nvSpPr>
        <p:spPr>
          <a:xfrm>
            <a:off x="4317442" y="4380908"/>
            <a:ext cx="576064" cy="232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13869</TotalTime>
  <Words>752</Words>
  <Application>Microsoft Office PowerPoint</Application>
  <PresentationFormat>화면 슬라이드 쇼(4:3)</PresentationFormat>
  <Paragraphs>326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Arial</vt:lpstr>
      <vt:lpstr>굴림체</vt:lpstr>
      <vt:lpstr>Calibri Light</vt:lpstr>
      <vt:lpstr>HY견고딕</vt:lpstr>
      <vt:lpstr>HY헤드라인M</vt:lpstr>
      <vt:lpstr>Calibri</vt:lpstr>
      <vt:lpstr>Dubai Medium</vt:lpstr>
      <vt:lpstr>Office 테마</vt:lpstr>
      <vt:lpstr>해안가사고방지IOT</vt:lpstr>
      <vt:lpstr>PowerPoint 프레젠테이션</vt:lpstr>
      <vt:lpstr>팀 소개</vt:lpstr>
      <vt:lpstr>주제 선정 계기</vt:lpstr>
      <vt:lpstr>이안류 발생원인 및 해결방안</vt:lpstr>
      <vt:lpstr>센서 소개 및 동작 원리</vt:lpstr>
      <vt:lpstr>센서 소개 및 동작 원리</vt:lpstr>
      <vt:lpstr>센서 소개 및 동작 원리</vt:lpstr>
      <vt:lpstr>센서 소개 및 동작 원리</vt:lpstr>
      <vt:lpstr>애플리케이션 소개</vt:lpstr>
      <vt:lpstr>전체적인 구성</vt:lpstr>
      <vt:lpstr>사회문제 해결 및 응용서비스 기대효과</vt:lpstr>
      <vt:lpstr>개발과정 제한점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Park Ingyu</cp:lastModifiedBy>
  <cp:revision>102</cp:revision>
  <dcterms:created xsi:type="dcterms:W3CDTF">2010-02-01T08:03:16Z</dcterms:created>
  <dcterms:modified xsi:type="dcterms:W3CDTF">2020-09-09T15:17:33Z</dcterms:modified>
  <cp:category>www.slidemembers.com</cp:category>
</cp:coreProperties>
</file>